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57" r:id="rId2"/>
    <p:sldId id="263" r:id="rId3"/>
    <p:sldId id="259" r:id="rId4"/>
    <p:sldId id="260" r:id="rId5"/>
    <p:sldId id="278" r:id="rId6"/>
    <p:sldId id="267" r:id="rId7"/>
    <p:sldId id="291" r:id="rId8"/>
    <p:sldId id="268" r:id="rId9"/>
    <p:sldId id="292" r:id="rId10"/>
    <p:sldId id="273" r:id="rId11"/>
    <p:sldId id="281" r:id="rId12"/>
    <p:sldId id="280" r:id="rId13"/>
    <p:sldId id="277" r:id="rId14"/>
    <p:sldId id="279" r:id="rId15"/>
    <p:sldId id="287" r:id="rId16"/>
    <p:sldId id="286" r:id="rId17"/>
    <p:sldId id="289" r:id="rId18"/>
    <p:sldId id="285" r:id="rId19"/>
    <p:sldId id="265" r:id="rId20"/>
    <p:sldId id="295" r:id="rId21"/>
    <p:sldId id="296" r:id="rId22"/>
    <p:sldId id="297" r:id="rId23"/>
    <p:sldId id="288" r:id="rId24"/>
    <p:sldId id="294" r:id="rId25"/>
    <p:sldId id="26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94" autoAdjust="0"/>
  </p:normalViewPr>
  <p:slideViewPr>
    <p:cSldViewPr snapToGrid="0" snapToObjects="1">
      <p:cViewPr varScale="1">
        <p:scale>
          <a:sx n="76" d="100"/>
          <a:sy n="76" d="100"/>
        </p:scale>
        <p:origin x="1642"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l" userId="390b254c16b7c24a" providerId="LiveId" clId="{A02DAEED-64BA-4474-9AF5-0EB55E9C0844}"/>
    <pc:docChg chg="undo custSel addSld delSld modSld">
      <pc:chgData name="s l" userId="390b254c16b7c24a" providerId="LiveId" clId="{A02DAEED-64BA-4474-9AF5-0EB55E9C0844}" dt="2023-08-31T09:20:57.057" v="5559" actId="20577"/>
      <pc:docMkLst>
        <pc:docMk/>
      </pc:docMkLst>
      <pc:sldChg chg="modSp mod">
        <pc:chgData name="s l" userId="390b254c16b7c24a" providerId="LiveId" clId="{A02DAEED-64BA-4474-9AF5-0EB55E9C0844}" dt="2023-08-31T07:41:40.686" v="4065" actId="113"/>
        <pc:sldMkLst>
          <pc:docMk/>
          <pc:sldMk cId="3322336653" sldId="257"/>
        </pc:sldMkLst>
        <pc:spChg chg="mod">
          <ac:chgData name="s l" userId="390b254c16b7c24a" providerId="LiveId" clId="{A02DAEED-64BA-4474-9AF5-0EB55E9C0844}" dt="2023-08-31T07:41:40.686" v="4065" actId="113"/>
          <ac:spMkLst>
            <pc:docMk/>
            <pc:sldMk cId="3322336653" sldId="257"/>
            <ac:spMk id="3" creationId="{00000000-0000-0000-0000-000000000000}"/>
          </ac:spMkLst>
        </pc:spChg>
      </pc:sldChg>
      <pc:sldChg chg="modSp mod">
        <pc:chgData name="s l" userId="390b254c16b7c24a" providerId="LiveId" clId="{A02DAEED-64BA-4474-9AF5-0EB55E9C0844}" dt="2023-08-31T08:49:17.633" v="4714" actId="20577"/>
        <pc:sldMkLst>
          <pc:docMk/>
          <pc:sldMk cId="773670527" sldId="265"/>
        </pc:sldMkLst>
        <pc:spChg chg="mod">
          <ac:chgData name="s l" userId="390b254c16b7c24a" providerId="LiveId" clId="{A02DAEED-64BA-4474-9AF5-0EB55E9C0844}" dt="2023-08-31T08:48:25.088" v="4695" actId="20577"/>
          <ac:spMkLst>
            <pc:docMk/>
            <pc:sldMk cId="773670527" sldId="265"/>
            <ac:spMk id="2" creationId="{00000000-0000-0000-0000-000000000000}"/>
          </ac:spMkLst>
        </pc:spChg>
        <pc:spChg chg="mod">
          <ac:chgData name="s l" userId="390b254c16b7c24a" providerId="LiveId" clId="{A02DAEED-64BA-4474-9AF5-0EB55E9C0844}" dt="2023-08-31T08:49:17.633" v="4714" actId="20577"/>
          <ac:spMkLst>
            <pc:docMk/>
            <pc:sldMk cId="773670527" sldId="265"/>
            <ac:spMk id="3" creationId="{00000000-0000-0000-0000-000000000000}"/>
          </ac:spMkLst>
        </pc:spChg>
      </pc:sldChg>
      <pc:sldChg chg="modSp mod">
        <pc:chgData name="s l" userId="390b254c16b7c24a" providerId="LiveId" clId="{A02DAEED-64BA-4474-9AF5-0EB55E9C0844}" dt="2023-08-31T08:24:32.574" v="4409" actId="20577"/>
        <pc:sldMkLst>
          <pc:docMk/>
          <pc:sldMk cId="652555711" sldId="267"/>
        </pc:sldMkLst>
        <pc:spChg chg="mod">
          <ac:chgData name="s l" userId="390b254c16b7c24a" providerId="LiveId" clId="{A02DAEED-64BA-4474-9AF5-0EB55E9C0844}" dt="2023-08-31T08:24:32.574" v="4409" actId="20577"/>
          <ac:spMkLst>
            <pc:docMk/>
            <pc:sldMk cId="652555711" sldId="267"/>
            <ac:spMk id="3" creationId="{00000000-0000-0000-0000-000000000000}"/>
          </ac:spMkLst>
        </pc:spChg>
      </pc:sldChg>
      <pc:sldChg chg="modSp mod">
        <pc:chgData name="s l" userId="390b254c16b7c24a" providerId="LiveId" clId="{A02DAEED-64BA-4474-9AF5-0EB55E9C0844}" dt="2023-08-31T06:22:38.930" v="2050" actId="6549"/>
        <pc:sldMkLst>
          <pc:docMk/>
          <pc:sldMk cId="1124270248" sldId="268"/>
        </pc:sldMkLst>
        <pc:spChg chg="mod">
          <ac:chgData name="s l" userId="390b254c16b7c24a" providerId="LiveId" clId="{A02DAEED-64BA-4474-9AF5-0EB55E9C0844}" dt="2023-08-31T06:22:38.930" v="2050" actId="6549"/>
          <ac:spMkLst>
            <pc:docMk/>
            <pc:sldMk cId="1124270248" sldId="268"/>
            <ac:spMk id="3" creationId="{00000000-0000-0000-0000-000000000000}"/>
          </ac:spMkLst>
        </pc:spChg>
      </pc:sldChg>
      <pc:sldChg chg="modSp mod">
        <pc:chgData name="s l" userId="390b254c16b7c24a" providerId="LiveId" clId="{A02DAEED-64BA-4474-9AF5-0EB55E9C0844}" dt="2023-08-31T08:28:04.502" v="4420" actId="20577"/>
        <pc:sldMkLst>
          <pc:docMk/>
          <pc:sldMk cId="2044649532" sldId="273"/>
        </pc:sldMkLst>
        <pc:spChg chg="mod">
          <ac:chgData name="s l" userId="390b254c16b7c24a" providerId="LiveId" clId="{A02DAEED-64BA-4474-9AF5-0EB55E9C0844}" dt="2023-08-31T08:28:04.502" v="4420" actId="20577"/>
          <ac:spMkLst>
            <pc:docMk/>
            <pc:sldMk cId="2044649532" sldId="273"/>
            <ac:spMk id="3" creationId="{00000000-0000-0000-0000-000000000000}"/>
          </ac:spMkLst>
        </pc:spChg>
      </pc:sldChg>
      <pc:sldChg chg="modSp mod">
        <pc:chgData name="s l" userId="390b254c16b7c24a" providerId="LiveId" clId="{A02DAEED-64BA-4474-9AF5-0EB55E9C0844}" dt="2023-08-31T08:20:34.959" v="4365" actId="14100"/>
        <pc:sldMkLst>
          <pc:docMk/>
          <pc:sldMk cId="3190200329" sldId="278"/>
        </pc:sldMkLst>
        <pc:spChg chg="mod">
          <ac:chgData name="s l" userId="390b254c16b7c24a" providerId="LiveId" clId="{A02DAEED-64BA-4474-9AF5-0EB55E9C0844}" dt="2023-08-31T08:20:21.042" v="4364" actId="14100"/>
          <ac:spMkLst>
            <pc:docMk/>
            <pc:sldMk cId="3190200329" sldId="278"/>
            <ac:spMk id="2" creationId="{00000000-0000-0000-0000-000000000000}"/>
          </ac:spMkLst>
        </pc:spChg>
        <pc:spChg chg="mod">
          <ac:chgData name="s l" userId="390b254c16b7c24a" providerId="LiveId" clId="{A02DAEED-64BA-4474-9AF5-0EB55E9C0844}" dt="2023-08-31T08:20:34.959" v="4365" actId="14100"/>
          <ac:spMkLst>
            <pc:docMk/>
            <pc:sldMk cId="3190200329" sldId="278"/>
            <ac:spMk id="3" creationId="{00000000-0000-0000-0000-000000000000}"/>
          </ac:spMkLst>
        </pc:spChg>
      </pc:sldChg>
      <pc:sldChg chg="modSp mod">
        <pc:chgData name="s l" userId="390b254c16b7c24a" providerId="LiveId" clId="{A02DAEED-64BA-4474-9AF5-0EB55E9C0844}" dt="2023-08-31T08:34:01.279" v="4480" actId="20577"/>
        <pc:sldMkLst>
          <pc:docMk/>
          <pc:sldMk cId="1576661027" sldId="279"/>
        </pc:sldMkLst>
        <pc:spChg chg="mod">
          <ac:chgData name="s l" userId="390b254c16b7c24a" providerId="LiveId" clId="{A02DAEED-64BA-4474-9AF5-0EB55E9C0844}" dt="2023-08-31T08:34:01.279" v="4480" actId="20577"/>
          <ac:spMkLst>
            <pc:docMk/>
            <pc:sldMk cId="1576661027" sldId="279"/>
            <ac:spMk id="3" creationId="{00000000-0000-0000-0000-000000000000}"/>
          </ac:spMkLst>
        </pc:spChg>
      </pc:sldChg>
      <pc:sldChg chg="modSp mod">
        <pc:chgData name="s l" userId="390b254c16b7c24a" providerId="LiveId" clId="{A02DAEED-64BA-4474-9AF5-0EB55E9C0844}" dt="2023-08-31T08:32:49.457" v="4472" actId="122"/>
        <pc:sldMkLst>
          <pc:docMk/>
          <pc:sldMk cId="2453749434" sldId="281"/>
        </pc:sldMkLst>
        <pc:spChg chg="mod">
          <ac:chgData name="s l" userId="390b254c16b7c24a" providerId="LiveId" clId="{A02DAEED-64BA-4474-9AF5-0EB55E9C0844}" dt="2023-08-31T08:30:16" v="4427" actId="255"/>
          <ac:spMkLst>
            <pc:docMk/>
            <pc:sldMk cId="2453749434" sldId="281"/>
            <ac:spMk id="2" creationId="{00000000-0000-0000-0000-000000000000}"/>
          </ac:spMkLst>
        </pc:spChg>
        <pc:spChg chg="mod">
          <ac:chgData name="s l" userId="390b254c16b7c24a" providerId="LiveId" clId="{A02DAEED-64BA-4474-9AF5-0EB55E9C0844}" dt="2023-08-31T08:32:49.457" v="4472" actId="122"/>
          <ac:spMkLst>
            <pc:docMk/>
            <pc:sldMk cId="2453749434" sldId="281"/>
            <ac:spMk id="3" creationId="{00000000-0000-0000-0000-000000000000}"/>
          </ac:spMkLst>
        </pc:spChg>
      </pc:sldChg>
      <pc:sldChg chg="modSp mod">
        <pc:chgData name="s l" userId="390b254c16b7c24a" providerId="LiveId" clId="{A02DAEED-64BA-4474-9AF5-0EB55E9C0844}" dt="2023-08-31T08:33:19.878" v="4478" actId="255"/>
        <pc:sldMkLst>
          <pc:docMk/>
          <pc:sldMk cId="37302159" sldId="282"/>
        </pc:sldMkLst>
        <pc:spChg chg="mod">
          <ac:chgData name="s l" userId="390b254c16b7c24a" providerId="LiveId" clId="{A02DAEED-64BA-4474-9AF5-0EB55E9C0844}" dt="2023-08-31T08:33:19.878" v="4478" actId="255"/>
          <ac:spMkLst>
            <pc:docMk/>
            <pc:sldMk cId="37302159" sldId="282"/>
            <ac:spMk id="2" creationId="{00000000-0000-0000-0000-000000000000}"/>
          </ac:spMkLst>
        </pc:spChg>
        <pc:spChg chg="mod">
          <ac:chgData name="s l" userId="390b254c16b7c24a" providerId="LiveId" clId="{A02DAEED-64BA-4474-9AF5-0EB55E9C0844}" dt="2023-08-31T08:32:41.953" v="4471" actId="122"/>
          <ac:spMkLst>
            <pc:docMk/>
            <pc:sldMk cId="37302159" sldId="282"/>
            <ac:spMk id="3" creationId="{00000000-0000-0000-0000-000000000000}"/>
          </ac:spMkLst>
        </pc:spChg>
      </pc:sldChg>
      <pc:sldChg chg="modSp del mod">
        <pc:chgData name="s l" userId="390b254c16b7c24a" providerId="LiveId" clId="{A02DAEED-64BA-4474-9AF5-0EB55E9C0844}" dt="2023-08-31T08:31:57.135" v="4469" actId="2696"/>
        <pc:sldMkLst>
          <pc:docMk/>
          <pc:sldMk cId="3718992825" sldId="284"/>
        </pc:sldMkLst>
        <pc:spChg chg="mod">
          <ac:chgData name="s l" userId="390b254c16b7c24a" providerId="LiveId" clId="{A02DAEED-64BA-4474-9AF5-0EB55E9C0844}" dt="2023-08-31T06:48:35.083" v="2534" actId="27636"/>
          <ac:spMkLst>
            <pc:docMk/>
            <pc:sldMk cId="3718992825" sldId="284"/>
            <ac:spMk id="3" creationId="{00000000-0000-0000-0000-000000000000}"/>
          </ac:spMkLst>
        </pc:spChg>
      </pc:sldChg>
      <pc:sldChg chg="modSp mod">
        <pc:chgData name="s l" userId="390b254c16b7c24a" providerId="LiveId" clId="{A02DAEED-64BA-4474-9AF5-0EB55E9C0844}" dt="2023-08-31T09:06:18.080" v="5157" actId="20577"/>
        <pc:sldMkLst>
          <pc:docMk/>
          <pc:sldMk cId="736889961" sldId="285"/>
        </pc:sldMkLst>
        <pc:spChg chg="mod">
          <ac:chgData name="s l" userId="390b254c16b7c24a" providerId="LiveId" clId="{A02DAEED-64BA-4474-9AF5-0EB55E9C0844}" dt="2023-08-31T09:06:18.080" v="5157" actId="20577"/>
          <ac:spMkLst>
            <pc:docMk/>
            <pc:sldMk cId="736889961" sldId="285"/>
            <ac:spMk id="2" creationId="{00000000-0000-0000-0000-000000000000}"/>
          </ac:spMkLst>
        </pc:spChg>
        <pc:spChg chg="mod">
          <ac:chgData name="s l" userId="390b254c16b7c24a" providerId="LiveId" clId="{A02DAEED-64BA-4474-9AF5-0EB55E9C0844}" dt="2023-08-31T08:51:02.577" v="4777" actId="20577"/>
          <ac:spMkLst>
            <pc:docMk/>
            <pc:sldMk cId="736889961" sldId="285"/>
            <ac:spMk id="3" creationId="{00000000-0000-0000-0000-000000000000}"/>
          </ac:spMkLst>
        </pc:spChg>
      </pc:sldChg>
      <pc:sldChg chg="modSp mod">
        <pc:chgData name="s l" userId="390b254c16b7c24a" providerId="LiveId" clId="{A02DAEED-64BA-4474-9AF5-0EB55E9C0844}" dt="2023-08-31T08:44:09.505" v="4679" actId="6549"/>
        <pc:sldMkLst>
          <pc:docMk/>
          <pc:sldMk cId="3444299281" sldId="286"/>
        </pc:sldMkLst>
        <pc:spChg chg="mod">
          <ac:chgData name="s l" userId="390b254c16b7c24a" providerId="LiveId" clId="{A02DAEED-64BA-4474-9AF5-0EB55E9C0844}" dt="2023-08-31T08:44:09.505" v="4679" actId="6549"/>
          <ac:spMkLst>
            <pc:docMk/>
            <pc:sldMk cId="3444299281" sldId="286"/>
            <ac:spMk id="3" creationId="{00000000-0000-0000-0000-000000000000}"/>
          </ac:spMkLst>
        </pc:spChg>
      </pc:sldChg>
      <pc:sldChg chg="modSp mod">
        <pc:chgData name="s l" userId="390b254c16b7c24a" providerId="LiveId" clId="{A02DAEED-64BA-4474-9AF5-0EB55E9C0844}" dt="2023-08-31T08:42:50.178" v="4675" actId="6549"/>
        <pc:sldMkLst>
          <pc:docMk/>
          <pc:sldMk cId="2224982175" sldId="287"/>
        </pc:sldMkLst>
        <pc:spChg chg="mod">
          <ac:chgData name="s l" userId="390b254c16b7c24a" providerId="LiveId" clId="{A02DAEED-64BA-4474-9AF5-0EB55E9C0844}" dt="2023-08-31T08:42:50.178" v="4675" actId="6549"/>
          <ac:spMkLst>
            <pc:docMk/>
            <pc:sldMk cId="2224982175" sldId="287"/>
            <ac:spMk id="3" creationId="{00000000-0000-0000-0000-000000000000}"/>
          </ac:spMkLst>
        </pc:spChg>
      </pc:sldChg>
      <pc:sldChg chg="modSp mod">
        <pc:chgData name="s l" userId="390b254c16b7c24a" providerId="LiveId" clId="{A02DAEED-64BA-4474-9AF5-0EB55E9C0844}" dt="2023-08-31T09:20:57.057" v="5559" actId="20577"/>
        <pc:sldMkLst>
          <pc:docMk/>
          <pc:sldMk cId="3206665066" sldId="288"/>
        </pc:sldMkLst>
        <pc:spChg chg="mod">
          <ac:chgData name="s l" userId="390b254c16b7c24a" providerId="LiveId" clId="{A02DAEED-64BA-4474-9AF5-0EB55E9C0844}" dt="2023-08-31T09:05:28.289" v="5156" actId="20577"/>
          <ac:spMkLst>
            <pc:docMk/>
            <pc:sldMk cId="3206665066" sldId="288"/>
            <ac:spMk id="2" creationId="{00000000-0000-0000-0000-000000000000}"/>
          </ac:spMkLst>
        </pc:spChg>
        <pc:spChg chg="mod">
          <ac:chgData name="s l" userId="390b254c16b7c24a" providerId="LiveId" clId="{A02DAEED-64BA-4474-9AF5-0EB55E9C0844}" dt="2023-08-31T09:20:57.057" v="5559" actId="20577"/>
          <ac:spMkLst>
            <pc:docMk/>
            <pc:sldMk cId="3206665066" sldId="288"/>
            <ac:spMk id="3" creationId="{00000000-0000-0000-0000-000000000000}"/>
          </ac:spMkLst>
        </pc:spChg>
      </pc:sldChg>
      <pc:sldChg chg="modSp mod">
        <pc:chgData name="s l" userId="390b254c16b7c24a" providerId="LiveId" clId="{A02DAEED-64BA-4474-9AF5-0EB55E9C0844}" dt="2023-08-31T07:06:15.790" v="2757" actId="20577"/>
        <pc:sldMkLst>
          <pc:docMk/>
          <pc:sldMk cId="465167592" sldId="289"/>
        </pc:sldMkLst>
        <pc:spChg chg="mod">
          <ac:chgData name="s l" userId="390b254c16b7c24a" providerId="LiveId" clId="{A02DAEED-64BA-4474-9AF5-0EB55E9C0844}" dt="2023-08-31T07:06:15.790" v="2757" actId="20577"/>
          <ac:spMkLst>
            <pc:docMk/>
            <pc:sldMk cId="465167592" sldId="289"/>
            <ac:spMk id="3" creationId="{00000000-0000-0000-0000-000000000000}"/>
          </ac:spMkLst>
        </pc:spChg>
      </pc:sldChg>
      <pc:sldChg chg="modSp mod">
        <pc:chgData name="s l" userId="390b254c16b7c24a" providerId="LiveId" clId="{A02DAEED-64BA-4474-9AF5-0EB55E9C0844}" dt="2023-08-31T08:25:10.536" v="4410" actId="207"/>
        <pc:sldMkLst>
          <pc:docMk/>
          <pc:sldMk cId="312061393" sldId="291"/>
        </pc:sldMkLst>
        <pc:spChg chg="mod">
          <ac:chgData name="s l" userId="390b254c16b7c24a" providerId="LiveId" clId="{A02DAEED-64BA-4474-9AF5-0EB55E9C0844}" dt="2023-08-31T06:24:02.392" v="2052" actId="20577"/>
          <ac:spMkLst>
            <pc:docMk/>
            <pc:sldMk cId="312061393" sldId="291"/>
            <ac:spMk id="2" creationId="{00000000-0000-0000-0000-000000000000}"/>
          </ac:spMkLst>
        </pc:spChg>
        <pc:spChg chg="mod">
          <ac:chgData name="s l" userId="390b254c16b7c24a" providerId="LiveId" clId="{A02DAEED-64BA-4474-9AF5-0EB55E9C0844}" dt="2023-08-31T08:25:10.536" v="4410" actId="207"/>
          <ac:spMkLst>
            <pc:docMk/>
            <pc:sldMk cId="312061393" sldId="291"/>
            <ac:spMk id="3" creationId="{00000000-0000-0000-0000-000000000000}"/>
          </ac:spMkLst>
        </pc:spChg>
      </pc:sldChg>
      <pc:sldChg chg="modSp mod">
        <pc:chgData name="s l" userId="390b254c16b7c24a" providerId="LiveId" clId="{A02DAEED-64BA-4474-9AF5-0EB55E9C0844}" dt="2023-08-31T06:24:14.973" v="2054" actId="20577"/>
        <pc:sldMkLst>
          <pc:docMk/>
          <pc:sldMk cId="2275079388" sldId="292"/>
        </pc:sldMkLst>
        <pc:spChg chg="mod">
          <ac:chgData name="s l" userId="390b254c16b7c24a" providerId="LiveId" clId="{A02DAEED-64BA-4474-9AF5-0EB55E9C0844}" dt="2023-08-31T06:24:14.973" v="2054" actId="20577"/>
          <ac:spMkLst>
            <pc:docMk/>
            <pc:sldMk cId="2275079388" sldId="292"/>
            <ac:spMk id="2" creationId="{00000000-0000-0000-0000-000000000000}"/>
          </ac:spMkLst>
        </pc:spChg>
      </pc:sldChg>
      <pc:sldChg chg="modSp del mod">
        <pc:chgData name="s l" userId="390b254c16b7c24a" providerId="LiveId" clId="{A02DAEED-64BA-4474-9AF5-0EB55E9C0844}" dt="2023-08-31T08:57:19.835" v="4826" actId="2696"/>
        <pc:sldMkLst>
          <pc:docMk/>
          <pc:sldMk cId="1203820218" sldId="293"/>
        </pc:sldMkLst>
        <pc:spChg chg="mod">
          <ac:chgData name="s l" userId="390b254c16b7c24a" providerId="LiveId" clId="{A02DAEED-64BA-4474-9AF5-0EB55E9C0844}" dt="2023-08-31T08:14:31.247" v="4210" actId="20577"/>
          <ac:spMkLst>
            <pc:docMk/>
            <pc:sldMk cId="1203820218" sldId="293"/>
            <ac:spMk id="3" creationId="{00000000-0000-0000-0000-000000000000}"/>
          </ac:spMkLst>
        </pc:spChg>
      </pc:sldChg>
      <pc:sldChg chg="modSp mod">
        <pc:chgData name="s l" userId="390b254c16b7c24a" providerId="LiveId" clId="{A02DAEED-64BA-4474-9AF5-0EB55E9C0844}" dt="2023-08-31T09:04:35.227" v="5154" actId="255"/>
        <pc:sldMkLst>
          <pc:docMk/>
          <pc:sldMk cId="529483410" sldId="294"/>
        </pc:sldMkLst>
        <pc:spChg chg="mod">
          <ac:chgData name="s l" userId="390b254c16b7c24a" providerId="LiveId" clId="{A02DAEED-64BA-4474-9AF5-0EB55E9C0844}" dt="2023-08-31T09:04:28.277" v="5153" actId="255"/>
          <ac:spMkLst>
            <pc:docMk/>
            <pc:sldMk cId="529483410" sldId="294"/>
            <ac:spMk id="2" creationId="{00000000-0000-0000-0000-000000000000}"/>
          </ac:spMkLst>
        </pc:spChg>
        <pc:spChg chg="mod">
          <ac:chgData name="s l" userId="390b254c16b7c24a" providerId="LiveId" clId="{A02DAEED-64BA-4474-9AF5-0EB55E9C0844}" dt="2023-08-31T09:04:35.227" v="5154" actId="255"/>
          <ac:spMkLst>
            <pc:docMk/>
            <pc:sldMk cId="529483410" sldId="294"/>
            <ac:spMk id="3" creationId="{00000000-0000-0000-0000-000000000000}"/>
          </ac:spMkLst>
        </pc:spChg>
      </pc:sldChg>
      <pc:sldChg chg="modSp mod">
        <pc:chgData name="s l" userId="390b254c16b7c24a" providerId="LiveId" clId="{A02DAEED-64BA-4474-9AF5-0EB55E9C0844}" dt="2023-08-31T08:53:04.855" v="4781" actId="122"/>
        <pc:sldMkLst>
          <pc:docMk/>
          <pc:sldMk cId="1187831575" sldId="295"/>
        </pc:sldMkLst>
        <pc:spChg chg="mod">
          <ac:chgData name="s l" userId="390b254c16b7c24a" providerId="LiveId" clId="{A02DAEED-64BA-4474-9AF5-0EB55E9C0844}" dt="2023-08-31T08:52:26.286" v="4778" actId="255"/>
          <ac:spMkLst>
            <pc:docMk/>
            <pc:sldMk cId="1187831575" sldId="295"/>
            <ac:spMk id="2" creationId="{00000000-0000-0000-0000-000000000000}"/>
          </ac:spMkLst>
        </pc:spChg>
        <pc:spChg chg="mod">
          <ac:chgData name="s l" userId="390b254c16b7c24a" providerId="LiveId" clId="{A02DAEED-64BA-4474-9AF5-0EB55E9C0844}" dt="2023-08-31T08:53:04.855" v="4781" actId="122"/>
          <ac:spMkLst>
            <pc:docMk/>
            <pc:sldMk cId="1187831575" sldId="295"/>
            <ac:spMk id="3" creationId="{00000000-0000-0000-0000-000000000000}"/>
          </ac:spMkLst>
        </pc:spChg>
      </pc:sldChg>
      <pc:sldChg chg="modSp mod">
        <pc:chgData name="s l" userId="390b254c16b7c24a" providerId="LiveId" clId="{A02DAEED-64BA-4474-9AF5-0EB55E9C0844}" dt="2023-08-31T08:54:10.170" v="4787" actId="27636"/>
        <pc:sldMkLst>
          <pc:docMk/>
          <pc:sldMk cId="1769858603" sldId="296"/>
        </pc:sldMkLst>
        <pc:spChg chg="mod">
          <ac:chgData name="s l" userId="390b254c16b7c24a" providerId="LiveId" clId="{A02DAEED-64BA-4474-9AF5-0EB55E9C0844}" dt="2023-08-31T08:53:20.110" v="4782" actId="255"/>
          <ac:spMkLst>
            <pc:docMk/>
            <pc:sldMk cId="1769858603" sldId="296"/>
            <ac:spMk id="2" creationId="{00000000-0000-0000-0000-000000000000}"/>
          </ac:spMkLst>
        </pc:spChg>
        <pc:spChg chg="mod">
          <ac:chgData name="s l" userId="390b254c16b7c24a" providerId="LiveId" clId="{A02DAEED-64BA-4474-9AF5-0EB55E9C0844}" dt="2023-08-31T08:54:10.170" v="4787" actId="27636"/>
          <ac:spMkLst>
            <pc:docMk/>
            <pc:sldMk cId="1769858603" sldId="296"/>
            <ac:spMk id="3" creationId="{00000000-0000-0000-0000-000000000000}"/>
          </ac:spMkLst>
        </pc:spChg>
      </pc:sldChg>
      <pc:sldChg chg="modSp new mod">
        <pc:chgData name="s l" userId="390b254c16b7c24a" providerId="LiveId" clId="{A02DAEED-64BA-4474-9AF5-0EB55E9C0844}" dt="2023-08-31T09:19:33.347" v="5537" actId="20577"/>
        <pc:sldMkLst>
          <pc:docMk/>
          <pc:sldMk cId="2315605107" sldId="297"/>
        </pc:sldMkLst>
        <pc:spChg chg="mod">
          <ac:chgData name="s l" userId="390b254c16b7c24a" providerId="LiveId" clId="{A02DAEED-64BA-4474-9AF5-0EB55E9C0844}" dt="2023-08-31T09:06:57.877" v="5162" actId="27636"/>
          <ac:spMkLst>
            <pc:docMk/>
            <pc:sldMk cId="2315605107" sldId="297"/>
            <ac:spMk id="2" creationId="{AD522758-49A6-E94E-6DF3-9BC1F1AA6A22}"/>
          </ac:spMkLst>
        </pc:spChg>
        <pc:spChg chg="mod">
          <ac:chgData name="s l" userId="390b254c16b7c24a" providerId="LiveId" clId="{A02DAEED-64BA-4474-9AF5-0EB55E9C0844}" dt="2023-08-31T09:19:33.347" v="5537" actId="20577"/>
          <ac:spMkLst>
            <pc:docMk/>
            <pc:sldMk cId="2315605107" sldId="297"/>
            <ac:spMk id="3" creationId="{B559D6D5-59E0-E68B-3281-FA393BC687B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PRO-ME-ToM - GREECE</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E84569-53F3-4F45-8759-4FF162CE11F6}" type="datetime1">
              <a:rPr lang="en-US" smtClean="0"/>
              <a:t>9/4/2023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32B820-A0DF-1C43-BAE5-3790B73C1D4B}" type="slidenum">
              <a:rPr lang="en-US" smtClean="0"/>
              <a:t>‹#›</a:t>
            </a:fld>
            <a:endParaRPr lang="en-US"/>
          </a:p>
        </p:txBody>
      </p:sp>
    </p:spTree>
    <p:extLst>
      <p:ext uri="{BB962C8B-B14F-4D97-AF65-F5344CB8AC3E}">
        <p14:creationId xmlns:p14="http://schemas.microsoft.com/office/powerpoint/2010/main" val="23307728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PRO-ME-ToM - GREECE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57CDB-9CE2-E343-AB01-47D84D533E43}" type="datetime1">
              <a:rPr lang="en-US" smtClean="0"/>
              <a:t>9/4/2023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527BDE-FE42-D74D-844C-06DEC78D93F7}" type="slidenum">
              <a:rPr lang="en-US" smtClean="0"/>
              <a:t>‹#›</a:t>
            </a:fld>
            <a:endParaRPr lang="en-US"/>
          </a:p>
        </p:txBody>
      </p:sp>
    </p:spTree>
    <p:extLst>
      <p:ext uri="{BB962C8B-B14F-4D97-AF65-F5344CB8AC3E}">
        <p14:creationId xmlns:p14="http://schemas.microsoft.com/office/powerpoint/2010/main" val="471094367"/>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F32819A-9DC0-F74D-A8C7-52B7018A047A}" type="slidenum">
              <a:rPr lang="en-US" smtClean="0"/>
              <a:t>1</a:t>
            </a:fld>
            <a:endParaRPr lang="en-US"/>
          </a:p>
        </p:txBody>
      </p:sp>
      <p:sp>
        <p:nvSpPr>
          <p:cNvPr id="5" name="Header Placeholder 4"/>
          <p:cNvSpPr>
            <a:spLocks noGrp="1"/>
          </p:cNvSpPr>
          <p:nvPr>
            <p:ph type="hdr" sz="quarter" idx="11"/>
          </p:nvPr>
        </p:nvSpPr>
        <p:spPr/>
        <p:txBody>
          <a:bodyPr/>
          <a:lstStyle/>
          <a:p>
            <a:r>
              <a:rPr lang="en-US"/>
              <a:t>PRO-ME-ToM - GREECE</a:t>
            </a:r>
          </a:p>
        </p:txBody>
      </p:sp>
    </p:spTree>
    <p:extLst>
      <p:ext uri="{BB962C8B-B14F-4D97-AF65-F5344CB8AC3E}">
        <p14:creationId xmlns:p14="http://schemas.microsoft.com/office/powerpoint/2010/main" val="13129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527BDE-FE42-D74D-844C-06DEC78D93F7}" type="slidenum">
              <a:rPr lang="en-US" smtClean="0"/>
              <a:t>9</a:t>
            </a:fld>
            <a:endParaRPr lang="en-US"/>
          </a:p>
        </p:txBody>
      </p:sp>
      <p:sp>
        <p:nvSpPr>
          <p:cNvPr id="5" name="Header Placeholder 4"/>
          <p:cNvSpPr>
            <a:spLocks noGrp="1"/>
          </p:cNvSpPr>
          <p:nvPr>
            <p:ph type="hdr" sz="quarter" idx="11"/>
          </p:nvPr>
        </p:nvSpPr>
        <p:spPr/>
        <p:txBody>
          <a:bodyPr/>
          <a:lstStyle/>
          <a:p>
            <a:r>
              <a:rPr lang="en-US"/>
              <a:t>PRO-ME-ToM - GREECE</a:t>
            </a:r>
          </a:p>
        </p:txBody>
      </p:sp>
    </p:spTree>
    <p:extLst>
      <p:ext uri="{BB962C8B-B14F-4D97-AF65-F5344CB8AC3E}">
        <p14:creationId xmlns:p14="http://schemas.microsoft.com/office/powerpoint/2010/main" val="268451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34918B-904C-F843-B6A4-1F57D86EBAFB}" type="datetime1">
              <a:rPr lang="en-US" smtClean="0"/>
              <a:t>9/4/2023</a:t>
            </a:fld>
            <a:endParaRPr lang="en-US"/>
          </a:p>
        </p:txBody>
      </p:sp>
      <p:sp>
        <p:nvSpPr>
          <p:cNvPr id="5" name="Footer Placeholder 4"/>
          <p:cNvSpPr>
            <a:spLocks noGrp="1"/>
          </p:cNvSpPr>
          <p:nvPr>
            <p:ph type="ftr" sz="quarter" idx="11"/>
          </p:nvPr>
        </p:nvSpPr>
        <p:spPr/>
        <p:txBody>
          <a:bodyPr/>
          <a:lstStyle/>
          <a:p>
            <a:r>
              <a:rPr lang="en-US"/>
              <a:t>PRO-ME-TOM Greece</a:t>
            </a:r>
          </a:p>
        </p:txBody>
      </p:sp>
      <p:sp>
        <p:nvSpPr>
          <p:cNvPr id="6" name="Slide Number Placeholder 5"/>
          <p:cNvSpPr>
            <a:spLocks noGrp="1"/>
          </p:cNvSpPr>
          <p:nvPr>
            <p:ph type="sldNum" sz="quarter" idx="12"/>
          </p:nvPr>
        </p:nvSpPr>
        <p:spPr/>
        <p:txBody>
          <a:bodyPr/>
          <a:lstStyle/>
          <a:p>
            <a:fld id="{69A84D56-9866-4844-8BFA-BC6FA279509C}" type="slidenum">
              <a:rPr lang="en-US" smtClean="0"/>
              <a:t>‹#›</a:t>
            </a:fld>
            <a:endParaRPr lang="en-US"/>
          </a:p>
        </p:txBody>
      </p:sp>
    </p:spTree>
    <p:extLst>
      <p:ext uri="{BB962C8B-B14F-4D97-AF65-F5344CB8AC3E}">
        <p14:creationId xmlns:p14="http://schemas.microsoft.com/office/powerpoint/2010/main" val="304839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8FDBC-3A62-C848-A864-0C6E9730C384}" type="datetime1">
              <a:rPr lang="en-US" smtClean="0"/>
              <a:t>9/4/2023</a:t>
            </a:fld>
            <a:endParaRPr lang="en-US"/>
          </a:p>
        </p:txBody>
      </p:sp>
      <p:sp>
        <p:nvSpPr>
          <p:cNvPr id="5" name="Footer Placeholder 4"/>
          <p:cNvSpPr>
            <a:spLocks noGrp="1"/>
          </p:cNvSpPr>
          <p:nvPr>
            <p:ph type="ftr" sz="quarter" idx="11"/>
          </p:nvPr>
        </p:nvSpPr>
        <p:spPr/>
        <p:txBody>
          <a:bodyPr/>
          <a:lstStyle/>
          <a:p>
            <a:r>
              <a:rPr lang="en-US"/>
              <a:t>PRO-ME-TOM Greece</a:t>
            </a:r>
          </a:p>
        </p:txBody>
      </p:sp>
      <p:sp>
        <p:nvSpPr>
          <p:cNvPr id="6" name="Slide Number Placeholder 5"/>
          <p:cNvSpPr>
            <a:spLocks noGrp="1"/>
          </p:cNvSpPr>
          <p:nvPr>
            <p:ph type="sldNum" sz="quarter" idx="12"/>
          </p:nvPr>
        </p:nvSpPr>
        <p:spPr/>
        <p:txBody>
          <a:bodyPr/>
          <a:lstStyle/>
          <a:p>
            <a:fld id="{69A84D56-9866-4844-8BFA-BC6FA279509C}" type="slidenum">
              <a:rPr lang="en-US" smtClean="0"/>
              <a:t>‹#›</a:t>
            </a:fld>
            <a:endParaRPr lang="en-US"/>
          </a:p>
        </p:txBody>
      </p:sp>
    </p:spTree>
    <p:extLst>
      <p:ext uri="{BB962C8B-B14F-4D97-AF65-F5344CB8AC3E}">
        <p14:creationId xmlns:p14="http://schemas.microsoft.com/office/powerpoint/2010/main" val="40680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E877D8-873F-ED49-8892-233C371F937F}" type="datetime1">
              <a:rPr lang="en-US" smtClean="0"/>
              <a:t>9/4/2023</a:t>
            </a:fld>
            <a:endParaRPr lang="en-US"/>
          </a:p>
        </p:txBody>
      </p:sp>
      <p:sp>
        <p:nvSpPr>
          <p:cNvPr id="5" name="Footer Placeholder 4"/>
          <p:cNvSpPr>
            <a:spLocks noGrp="1"/>
          </p:cNvSpPr>
          <p:nvPr>
            <p:ph type="ftr" sz="quarter" idx="11"/>
          </p:nvPr>
        </p:nvSpPr>
        <p:spPr/>
        <p:txBody>
          <a:bodyPr/>
          <a:lstStyle/>
          <a:p>
            <a:r>
              <a:rPr lang="en-US"/>
              <a:t>PRO-ME-TOM Greece</a:t>
            </a:r>
          </a:p>
        </p:txBody>
      </p:sp>
      <p:sp>
        <p:nvSpPr>
          <p:cNvPr id="6" name="Slide Number Placeholder 5"/>
          <p:cNvSpPr>
            <a:spLocks noGrp="1"/>
          </p:cNvSpPr>
          <p:nvPr>
            <p:ph type="sldNum" sz="quarter" idx="12"/>
          </p:nvPr>
        </p:nvSpPr>
        <p:spPr/>
        <p:txBody>
          <a:bodyPr/>
          <a:lstStyle/>
          <a:p>
            <a:fld id="{69A84D56-9866-4844-8BFA-BC6FA279509C}" type="slidenum">
              <a:rPr lang="en-US" smtClean="0"/>
              <a:t>‹#›</a:t>
            </a:fld>
            <a:endParaRPr lang="en-US"/>
          </a:p>
        </p:txBody>
      </p:sp>
    </p:spTree>
    <p:extLst>
      <p:ext uri="{BB962C8B-B14F-4D97-AF65-F5344CB8AC3E}">
        <p14:creationId xmlns:p14="http://schemas.microsoft.com/office/powerpoint/2010/main" val="163922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9FF3E-0E75-8541-9F1D-6B59806502C7}" type="datetime1">
              <a:rPr lang="en-US" smtClean="0"/>
              <a:t>9/4/2023</a:t>
            </a:fld>
            <a:endParaRPr lang="en-US"/>
          </a:p>
        </p:txBody>
      </p:sp>
      <p:sp>
        <p:nvSpPr>
          <p:cNvPr id="5" name="Footer Placeholder 4"/>
          <p:cNvSpPr>
            <a:spLocks noGrp="1"/>
          </p:cNvSpPr>
          <p:nvPr>
            <p:ph type="ftr" sz="quarter" idx="11"/>
          </p:nvPr>
        </p:nvSpPr>
        <p:spPr/>
        <p:txBody>
          <a:bodyPr/>
          <a:lstStyle/>
          <a:p>
            <a:r>
              <a:rPr lang="en-US"/>
              <a:t>PRO-ME-TOM Greece</a:t>
            </a:r>
          </a:p>
        </p:txBody>
      </p:sp>
      <p:sp>
        <p:nvSpPr>
          <p:cNvPr id="6" name="Slide Number Placeholder 5"/>
          <p:cNvSpPr>
            <a:spLocks noGrp="1"/>
          </p:cNvSpPr>
          <p:nvPr>
            <p:ph type="sldNum" sz="quarter" idx="12"/>
          </p:nvPr>
        </p:nvSpPr>
        <p:spPr/>
        <p:txBody>
          <a:bodyPr/>
          <a:lstStyle/>
          <a:p>
            <a:fld id="{69A84D56-9866-4844-8BFA-BC6FA279509C}" type="slidenum">
              <a:rPr lang="en-US" smtClean="0"/>
              <a:t>‹#›</a:t>
            </a:fld>
            <a:endParaRPr lang="en-US"/>
          </a:p>
        </p:txBody>
      </p:sp>
    </p:spTree>
    <p:extLst>
      <p:ext uri="{BB962C8B-B14F-4D97-AF65-F5344CB8AC3E}">
        <p14:creationId xmlns:p14="http://schemas.microsoft.com/office/powerpoint/2010/main" val="344228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93B85E-AC5E-8049-AA11-6FA49BCE6C12}" type="datetime1">
              <a:rPr lang="en-US" smtClean="0"/>
              <a:t>9/4/2023</a:t>
            </a:fld>
            <a:endParaRPr lang="en-US"/>
          </a:p>
        </p:txBody>
      </p:sp>
      <p:sp>
        <p:nvSpPr>
          <p:cNvPr id="5" name="Footer Placeholder 4"/>
          <p:cNvSpPr>
            <a:spLocks noGrp="1"/>
          </p:cNvSpPr>
          <p:nvPr>
            <p:ph type="ftr" sz="quarter" idx="11"/>
          </p:nvPr>
        </p:nvSpPr>
        <p:spPr/>
        <p:txBody>
          <a:bodyPr/>
          <a:lstStyle/>
          <a:p>
            <a:r>
              <a:rPr lang="en-US"/>
              <a:t>PRO-ME-TOM Greece</a:t>
            </a:r>
          </a:p>
        </p:txBody>
      </p:sp>
      <p:sp>
        <p:nvSpPr>
          <p:cNvPr id="6" name="Slide Number Placeholder 5"/>
          <p:cNvSpPr>
            <a:spLocks noGrp="1"/>
          </p:cNvSpPr>
          <p:nvPr>
            <p:ph type="sldNum" sz="quarter" idx="12"/>
          </p:nvPr>
        </p:nvSpPr>
        <p:spPr/>
        <p:txBody>
          <a:bodyPr/>
          <a:lstStyle/>
          <a:p>
            <a:fld id="{69A84D56-9866-4844-8BFA-BC6FA279509C}" type="slidenum">
              <a:rPr lang="en-US" smtClean="0"/>
              <a:t>‹#›</a:t>
            </a:fld>
            <a:endParaRPr lang="en-US"/>
          </a:p>
        </p:txBody>
      </p:sp>
    </p:spTree>
    <p:extLst>
      <p:ext uri="{BB962C8B-B14F-4D97-AF65-F5344CB8AC3E}">
        <p14:creationId xmlns:p14="http://schemas.microsoft.com/office/powerpoint/2010/main" val="182198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143ACE-48D6-5141-8EF6-9239F00F42DA}" type="datetime1">
              <a:rPr lang="en-US" smtClean="0"/>
              <a:t>9/4/2023</a:t>
            </a:fld>
            <a:endParaRPr lang="en-US"/>
          </a:p>
        </p:txBody>
      </p:sp>
      <p:sp>
        <p:nvSpPr>
          <p:cNvPr id="6" name="Footer Placeholder 5"/>
          <p:cNvSpPr>
            <a:spLocks noGrp="1"/>
          </p:cNvSpPr>
          <p:nvPr>
            <p:ph type="ftr" sz="quarter" idx="11"/>
          </p:nvPr>
        </p:nvSpPr>
        <p:spPr/>
        <p:txBody>
          <a:bodyPr/>
          <a:lstStyle/>
          <a:p>
            <a:r>
              <a:rPr lang="en-US"/>
              <a:t>PRO-ME-TOM Greece</a:t>
            </a:r>
          </a:p>
        </p:txBody>
      </p:sp>
      <p:sp>
        <p:nvSpPr>
          <p:cNvPr id="7" name="Slide Number Placeholder 6"/>
          <p:cNvSpPr>
            <a:spLocks noGrp="1"/>
          </p:cNvSpPr>
          <p:nvPr>
            <p:ph type="sldNum" sz="quarter" idx="12"/>
          </p:nvPr>
        </p:nvSpPr>
        <p:spPr/>
        <p:txBody>
          <a:bodyPr/>
          <a:lstStyle/>
          <a:p>
            <a:fld id="{69A84D56-9866-4844-8BFA-BC6FA279509C}" type="slidenum">
              <a:rPr lang="en-US" smtClean="0"/>
              <a:t>‹#›</a:t>
            </a:fld>
            <a:endParaRPr lang="en-US"/>
          </a:p>
        </p:txBody>
      </p:sp>
    </p:spTree>
    <p:extLst>
      <p:ext uri="{BB962C8B-B14F-4D97-AF65-F5344CB8AC3E}">
        <p14:creationId xmlns:p14="http://schemas.microsoft.com/office/powerpoint/2010/main" val="324314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40DF95-6D46-3440-AB96-3456626D986D}" type="datetime1">
              <a:rPr lang="en-US" smtClean="0"/>
              <a:t>9/4/2023</a:t>
            </a:fld>
            <a:endParaRPr lang="en-US"/>
          </a:p>
        </p:txBody>
      </p:sp>
      <p:sp>
        <p:nvSpPr>
          <p:cNvPr id="8" name="Footer Placeholder 7"/>
          <p:cNvSpPr>
            <a:spLocks noGrp="1"/>
          </p:cNvSpPr>
          <p:nvPr>
            <p:ph type="ftr" sz="quarter" idx="11"/>
          </p:nvPr>
        </p:nvSpPr>
        <p:spPr/>
        <p:txBody>
          <a:bodyPr/>
          <a:lstStyle/>
          <a:p>
            <a:r>
              <a:rPr lang="en-US"/>
              <a:t>PRO-ME-TOM Greece</a:t>
            </a:r>
          </a:p>
        </p:txBody>
      </p:sp>
      <p:sp>
        <p:nvSpPr>
          <p:cNvPr id="9" name="Slide Number Placeholder 8"/>
          <p:cNvSpPr>
            <a:spLocks noGrp="1"/>
          </p:cNvSpPr>
          <p:nvPr>
            <p:ph type="sldNum" sz="quarter" idx="12"/>
          </p:nvPr>
        </p:nvSpPr>
        <p:spPr/>
        <p:txBody>
          <a:bodyPr/>
          <a:lstStyle/>
          <a:p>
            <a:fld id="{69A84D56-9866-4844-8BFA-BC6FA279509C}" type="slidenum">
              <a:rPr lang="en-US" smtClean="0"/>
              <a:t>‹#›</a:t>
            </a:fld>
            <a:endParaRPr lang="en-US"/>
          </a:p>
        </p:txBody>
      </p:sp>
    </p:spTree>
    <p:extLst>
      <p:ext uri="{BB962C8B-B14F-4D97-AF65-F5344CB8AC3E}">
        <p14:creationId xmlns:p14="http://schemas.microsoft.com/office/powerpoint/2010/main" val="54014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A515C9-184D-A745-91BA-283AEA24BAE2}" type="datetime1">
              <a:rPr lang="en-US" smtClean="0"/>
              <a:t>9/4/2023</a:t>
            </a:fld>
            <a:endParaRPr lang="en-US"/>
          </a:p>
        </p:txBody>
      </p:sp>
      <p:sp>
        <p:nvSpPr>
          <p:cNvPr id="4" name="Footer Placeholder 3"/>
          <p:cNvSpPr>
            <a:spLocks noGrp="1"/>
          </p:cNvSpPr>
          <p:nvPr>
            <p:ph type="ftr" sz="quarter" idx="11"/>
          </p:nvPr>
        </p:nvSpPr>
        <p:spPr/>
        <p:txBody>
          <a:bodyPr/>
          <a:lstStyle/>
          <a:p>
            <a:r>
              <a:rPr lang="en-US"/>
              <a:t>PRO-ME-TOM Greece</a:t>
            </a:r>
          </a:p>
        </p:txBody>
      </p:sp>
      <p:sp>
        <p:nvSpPr>
          <p:cNvPr id="5" name="Slide Number Placeholder 4"/>
          <p:cNvSpPr>
            <a:spLocks noGrp="1"/>
          </p:cNvSpPr>
          <p:nvPr>
            <p:ph type="sldNum" sz="quarter" idx="12"/>
          </p:nvPr>
        </p:nvSpPr>
        <p:spPr/>
        <p:txBody>
          <a:bodyPr/>
          <a:lstStyle/>
          <a:p>
            <a:fld id="{69A84D56-9866-4844-8BFA-BC6FA279509C}" type="slidenum">
              <a:rPr lang="en-US" smtClean="0"/>
              <a:t>‹#›</a:t>
            </a:fld>
            <a:endParaRPr lang="en-US"/>
          </a:p>
        </p:txBody>
      </p:sp>
    </p:spTree>
    <p:extLst>
      <p:ext uri="{BB962C8B-B14F-4D97-AF65-F5344CB8AC3E}">
        <p14:creationId xmlns:p14="http://schemas.microsoft.com/office/powerpoint/2010/main" val="1199041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CEE56-9F91-1B44-B91D-E8DFB149F23D}" type="datetime1">
              <a:rPr lang="en-US" smtClean="0"/>
              <a:t>9/4/2023</a:t>
            </a:fld>
            <a:endParaRPr lang="en-US"/>
          </a:p>
        </p:txBody>
      </p:sp>
      <p:sp>
        <p:nvSpPr>
          <p:cNvPr id="3" name="Footer Placeholder 2"/>
          <p:cNvSpPr>
            <a:spLocks noGrp="1"/>
          </p:cNvSpPr>
          <p:nvPr>
            <p:ph type="ftr" sz="quarter" idx="11"/>
          </p:nvPr>
        </p:nvSpPr>
        <p:spPr/>
        <p:txBody>
          <a:bodyPr/>
          <a:lstStyle/>
          <a:p>
            <a:r>
              <a:rPr lang="en-US"/>
              <a:t>PRO-ME-TOM Greece</a:t>
            </a:r>
          </a:p>
        </p:txBody>
      </p:sp>
      <p:sp>
        <p:nvSpPr>
          <p:cNvPr id="4" name="Slide Number Placeholder 3"/>
          <p:cNvSpPr>
            <a:spLocks noGrp="1"/>
          </p:cNvSpPr>
          <p:nvPr>
            <p:ph type="sldNum" sz="quarter" idx="12"/>
          </p:nvPr>
        </p:nvSpPr>
        <p:spPr/>
        <p:txBody>
          <a:bodyPr/>
          <a:lstStyle/>
          <a:p>
            <a:fld id="{69A84D56-9866-4844-8BFA-BC6FA279509C}" type="slidenum">
              <a:rPr lang="en-US" smtClean="0"/>
              <a:t>‹#›</a:t>
            </a:fld>
            <a:endParaRPr lang="en-US"/>
          </a:p>
        </p:txBody>
      </p:sp>
    </p:spTree>
    <p:extLst>
      <p:ext uri="{BB962C8B-B14F-4D97-AF65-F5344CB8AC3E}">
        <p14:creationId xmlns:p14="http://schemas.microsoft.com/office/powerpoint/2010/main" val="111841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76EDAF-2A95-754B-AC8E-C3EFBB475D63}" type="datetime1">
              <a:rPr lang="en-US" smtClean="0"/>
              <a:t>9/4/2023</a:t>
            </a:fld>
            <a:endParaRPr lang="en-US"/>
          </a:p>
        </p:txBody>
      </p:sp>
      <p:sp>
        <p:nvSpPr>
          <p:cNvPr id="6" name="Footer Placeholder 5"/>
          <p:cNvSpPr>
            <a:spLocks noGrp="1"/>
          </p:cNvSpPr>
          <p:nvPr>
            <p:ph type="ftr" sz="quarter" idx="11"/>
          </p:nvPr>
        </p:nvSpPr>
        <p:spPr/>
        <p:txBody>
          <a:bodyPr/>
          <a:lstStyle/>
          <a:p>
            <a:r>
              <a:rPr lang="en-US"/>
              <a:t>PRO-ME-TOM Greece</a:t>
            </a:r>
          </a:p>
        </p:txBody>
      </p:sp>
      <p:sp>
        <p:nvSpPr>
          <p:cNvPr id="7" name="Slide Number Placeholder 6"/>
          <p:cNvSpPr>
            <a:spLocks noGrp="1"/>
          </p:cNvSpPr>
          <p:nvPr>
            <p:ph type="sldNum" sz="quarter" idx="12"/>
          </p:nvPr>
        </p:nvSpPr>
        <p:spPr/>
        <p:txBody>
          <a:bodyPr/>
          <a:lstStyle/>
          <a:p>
            <a:fld id="{69A84D56-9866-4844-8BFA-BC6FA279509C}" type="slidenum">
              <a:rPr lang="en-US" smtClean="0"/>
              <a:t>‹#›</a:t>
            </a:fld>
            <a:endParaRPr lang="en-US"/>
          </a:p>
        </p:txBody>
      </p:sp>
    </p:spTree>
    <p:extLst>
      <p:ext uri="{BB962C8B-B14F-4D97-AF65-F5344CB8AC3E}">
        <p14:creationId xmlns:p14="http://schemas.microsoft.com/office/powerpoint/2010/main" val="422286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ABDC82-34C6-4C4A-9284-7114AAE985DB}" type="datetime1">
              <a:rPr lang="en-US" smtClean="0"/>
              <a:t>9/4/2023</a:t>
            </a:fld>
            <a:endParaRPr lang="en-US"/>
          </a:p>
        </p:txBody>
      </p:sp>
      <p:sp>
        <p:nvSpPr>
          <p:cNvPr id="6" name="Footer Placeholder 5"/>
          <p:cNvSpPr>
            <a:spLocks noGrp="1"/>
          </p:cNvSpPr>
          <p:nvPr>
            <p:ph type="ftr" sz="quarter" idx="11"/>
          </p:nvPr>
        </p:nvSpPr>
        <p:spPr/>
        <p:txBody>
          <a:bodyPr/>
          <a:lstStyle/>
          <a:p>
            <a:r>
              <a:rPr lang="en-US"/>
              <a:t>PRO-ME-TOM Greece</a:t>
            </a:r>
          </a:p>
        </p:txBody>
      </p:sp>
      <p:sp>
        <p:nvSpPr>
          <p:cNvPr id="7" name="Slide Number Placeholder 6"/>
          <p:cNvSpPr>
            <a:spLocks noGrp="1"/>
          </p:cNvSpPr>
          <p:nvPr>
            <p:ph type="sldNum" sz="quarter" idx="12"/>
          </p:nvPr>
        </p:nvSpPr>
        <p:spPr/>
        <p:txBody>
          <a:bodyPr/>
          <a:lstStyle/>
          <a:p>
            <a:fld id="{69A84D56-9866-4844-8BFA-BC6FA279509C}" type="slidenum">
              <a:rPr lang="en-US" smtClean="0"/>
              <a:t>‹#›</a:t>
            </a:fld>
            <a:endParaRPr lang="en-US"/>
          </a:p>
        </p:txBody>
      </p:sp>
    </p:spTree>
    <p:extLst>
      <p:ext uri="{BB962C8B-B14F-4D97-AF65-F5344CB8AC3E}">
        <p14:creationId xmlns:p14="http://schemas.microsoft.com/office/powerpoint/2010/main" val="91094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55227-9D23-9747-A76F-524483B58F68}" type="datetime1">
              <a:rPr lang="en-US" smtClean="0"/>
              <a:t>9/4/2023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PRO-ME-TOM Greece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84D56-9866-4844-8BFA-BC6FA279509C}" type="slidenum">
              <a:rPr lang="en-US" smtClean="0"/>
              <a:t>‹#›</a:t>
            </a:fld>
            <a:endParaRPr lang="en-US"/>
          </a:p>
        </p:txBody>
      </p:sp>
    </p:spTree>
    <p:extLst>
      <p:ext uri="{BB962C8B-B14F-4D97-AF65-F5344CB8AC3E}">
        <p14:creationId xmlns:p14="http://schemas.microsoft.com/office/powerpoint/2010/main" val="469886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49" y="1574276"/>
            <a:ext cx="7884414" cy="1677447"/>
          </a:xfrm>
        </p:spPr>
        <p:txBody>
          <a:bodyPr anchor="b">
            <a:normAutofit fontScale="90000"/>
          </a:bodyPr>
          <a:lstStyle/>
          <a:p>
            <a:r>
              <a:rPr lang="en-US" sz="4400" b="1" dirty="0">
                <a:latin typeface="+mn-lt"/>
              </a:rPr>
              <a:t>PRO-ME-</a:t>
            </a:r>
            <a:r>
              <a:rPr lang="en-US" sz="4400" b="1" dirty="0" err="1">
                <a:latin typeface="+mn-lt"/>
              </a:rPr>
              <a:t>ToM</a:t>
            </a:r>
            <a:r>
              <a:rPr lang="en-US" sz="4400" b="1" dirty="0">
                <a:latin typeface="+mn-lt"/>
              </a:rPr>
              <a:t> - Greece </a:t>
            </a:r>
            <a:br>
              <a:rPr lang="el-GR" sz="4400" b="1" dirty="0">
                <a:latin typeface="+mn-lt"/>
              </a:rPr>
            </a:br>
            <a:r>
              <a:rPr lang="en-US" b="1" dirty="0"/>
              <a:t>Project Coordinators</a:t>
            </a:r>
            <a:br>
              <a:rPr lang="en-US" sz="4400" b="1" dirty="0">
                <a:latin typeface="+mn-lt"/>
              </a:rPr>
            </a:br>
            <a:endParaRPr lang="en-US" sz="4400" b="1" dirty="0">
              <a:latin typeface="+mn-lt"/>
            </a:endParaRPr>
          </a:p>
        </p:txBody>
      </p:sp>
      <p:sp>
        <p:nvSpPr>
          <p:cNvPr id="3" name="Subtitle 2"/>
          <p:cNvSpPr>
            <a:spLocks noGrp="1"/>
          </p:cNvSpPr>
          <p:nvPr>
            <p:ph type="subTitle" idx="1"/>
          </p:nvPr>
        </p:nvSpPr>
        <p:spPr>
          <a:xfrm>
            <a:off x="628649" y="3011714"/>
            <a:ext cx="7884414" cy="2793055"/>
          </a:xfrm>
        </p:spPr>
        <p:txBody>
          <a:bodyPr>
            <a:normAutofit lnSpcReduction="10000"/>
          </a:bodyPr>
          <a:lstStyle/>
          <a:p>
            <a:r>
              <a:rPr lang="en-US" b="1" dirty="0" err="1"/>
              <a:t>Panagiota</a:t>
            </a:r>
            <a:r>
              <a:rPr lang="en-US" b="1" dirty="0"/>
              <a:t> </a:t>
            </a:r>
            <a:r>
              <a:rPr lang="en-US" b="1" dirty="0" err="1"/>
              <a:t>Metallidou</a:t>
            </a:r>
            <a:endParaRPr lang="en-US" b="1" dirty="0"/>
          </a:p>
          <a:p>
            <a:r>
              <a:rPr lang="en-US" dirty="0"/>
              <a:t>Aristotle University of Thessaloniki, Greece</a:t>
            </a:r>
          </a:p>
          <a:p>
            <a:endParaRPr lang="en-US" dirty="0"/>
          </a:p>
          <a:p>
            <a:r>
              <a:rPr lang="en-US" b="1" dirty="0" err="1"/>
              <a:t>Plousia</a:t>
            </a:r>
            <a:r>
              <a:rPr lang="en-US" b="1" dirty="0"/>
              <a:t> </a:t>
            </a:r>
            <a:r>
              <a:rPr lang="en-US" b="1" dirty="0" err="1"/>
              <a:t>Misailidi</a:t>
            </a:r>
            <a:endParaRPr lang="en-US" b="1" dirty="0"/>
          </a:p>
          <a:p>
            <a:r>
              <a:rPr lang="en-US" dirty="0"/>
              <a:t>University of </a:t>
            </a:r>
            <a:r>
              <a:rPr lang="en-US" dirty="0" err="1"/>
              <a:t>Ioannina</a:t>
            </a:r>
            <a:r>
              <a:rPr lang="en-US" dirty="0"/>
              <a:t>, Greece</a:t>
            </a:r>
          </a:p>
        </p:txBody>
      </p:sp>
      <p:sp>
        <p:nvSpPr>
          <p:cNvPr id="9" name="Subtitle 2"/>
          <p:cNvSpPr txBox="1">
            <a:spLocks/>
          </p:cNvSpPr>
          <p:nvPr/>
        </p:nvSpPr>
        <p:spPr>
          <a:xfrm>
            <a:off x="628649" y="1010936"/>
            <a:ext cx="7884414" cy="112668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pic>
        <p:nvPicPr>
          <p:cNvPr id="6" name="image3.jpeg" descr="Εικόνα που περιέχει clipart, γραφικά, καρτούν, κείμενο&#10;&#10;Περιγραφή που δημιουργήθηκε αυτόματα"/>
          <p:cNvPicPr/>
          <p:nvPr/>
        </p:nvPicPr>
        <p:blipFill>
          <a:blip r:embed="rId3" cstate="print"/>
          <a:stretch>
            <a:fillRect/>
          </a:stretch>
        </p:blipFill>
        <p:spPr>
          <a:xfrm>
            <a:off x="7130502" y="351108"/>
            <a:ext cx="1088208" cy="1048203"/>
          </a:xfrm>
          <a:prstGeom prst="rect">
            <a:avLst/>
          </a:prstGeom>
        </p:spPr>
      </p:pic>
      <p:pic>
        <p:nvPicPr>
          <p:cNvPr id="7" name="Εικόνα 1645691084" descr="A blue text on a white background&#10;&#10;Description automatically generated"/>
          <p:cNvPicPr/>
          <p:nvPr/>
        </p:nvPicPr>
        <p:blipFill>
          <a:blip r:embed="rId4">
            <a:extLst>
              <a:ext uri="{28A0092B-C50C-407E-A947-70E740481C1C}">
                <a14:useLocalDpi xmlns:a14="http://schemas.microsoft.com/office/drawing/2010/main" val="0"/>
              </a:ext>
            </a:extLst>
          </a:blip>
          <a:stretch>
            <a:fillRect/>
          </a:stretch>
        </p:blipFill>
        <p:spPr>
          <a:xfrm>
            <a:off x="918937" y="207141"/>
            <a:ext cx="2376714" cy="1228456"/>
          </a:xfrm>
          <a:prstGeom prst="rect">
            <a:avLst/>
          </a:prstGeom>
        </p:spPr>
      </p:pic>
      <p:pic>
        <p:nvPicPr>
          <p:cNvPr id="10" name="Εικόνα 425213312" descr="Εικόνα που περιέχει κείμενο, γραμματοσειρά, σύμβολο, λογότυπο&#10;&#10;Περιγραφή που δημιουργήθηκε αυτόματα"/>
          <p:cNvPicPr/>
          <p:nvPr/>
        </p:nvPicPr>
        <p:blipFill>
          <a:blip r:embed="rId5" cstate="print"/>
          <a:stretch>
            <a:fillRect/>
          </a:stretch>
        </p:blipFill>
        <p:spPr>
          <a:xfrm>
            <a:off x="1451790" y="6132285"/>
            <a:ext cx="1287780" cy="635000"/>
          </a:xfrm>
          <a:prstGeom prst="rect">
            <a:avLst/>
          </a:prstGeom>
        </p:spPr>
      </p:pic>
      <p:pic>
        <p:nvPicPr>
          <p:cNvPr id="12" name="Εικόνα 4936047" descr="Εικόνα που περιέχει μαύρο, σκοτάδι&#10;&#10;Περιγραφή που δημιουργήθηκε αυτόματα"/>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4327" y="5492645"/>
            <a:ext cx="519368" cy="988255"/>
          </a:xfrm>
          <a:prstGeom prst="rect">
            <a:avLst/>
          </a:prstGeom>
        </p:spPr>
      </p:pic>
      <p:sp>
        <p:nvSpPr>
          <p:cNvPr id="13" name="Πλαίσιο κειμένου 2"/>
          <p:cNvSpPr txBox="1">
            <a:spLocks noChangeArrowheads="1"/>
          </p:cNvSpPr>
          <p:nvPr/>
        </p:nvSpPr>
        <p:spPr bwMode="auto">
          <a:xfrm>
            <a:off x="6734982" y="6480900"/>
            <a:ext cx="1770762" cy="28638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spcAft>
                <a:spcPts val="0"/>
              </a:spcAft>
            </a:pPr>
            <a:r>
              <a:rPr lang="en-US" sz="1200" kern="100" dirty="0">
                <a:effectLst/>
                <a:latin typeface="Congenial"/>
                <a:ea typeface="Calibri"/>
                <a:cs typeface="Times New Roman"/>
              </a:rPr>
              <a:t>University of </a:t>
            </a:r>
            <a:r>
              <a:rPr lang="en-US" sz="1200" kern="100" dirty="0" err="1">
                <a:effectLst/>
                <a:latin typeface="Congenial"/>
                <a:ea typeface="Calibri"/>
                <a:cs typeface="Times New Roman"/>
              </a:rPr>
              <a:t>Ioannina</a:t>
            </a:r>
            <a:endParaRPr lang="en-US" sz="1200" kern="100" dirty="0">
              <a:effectLst/>
              <a:latin typeface="Calibri"/>
              <a:ea typeface="Calibri"/>
              <a:cs typeface="Times New Roman"/>
            </a:endParaRPr>
          </a:p>
        </p:txBody>
      </p:sp>
    </p:spTree>
    <p:extLst>
      <p:ext uri="{BB962C8B-B14F-4D97-AF65-F5344CB8AC3E}">
        <p14:creationId xmlns:p14="http://schemas.microsoft.com/office/powerpoint/2010/main" val="3322336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A.3 Questionnaires - Google form preparation</a:t>
            </a:r>
          </a:p>
        </p:txBody>
      </p:sp>
      <p:sp>
        <p:nvSpPr>
          <p:cNvPr id="3" name="Content Placeholder 2"/>
          <p:cNvSpPr>
            <a:spLocks noGrp="1"/>
          </p:cNvSpPr>
          <p:nvPr>
            <p:ph sz="half" idx="1"/>
          </p:nvPr>
        </p:nvSpPr>
        <p:spPr/>
        <p:txBody>
          <a:bodyPr>
            <a:normAutofit lnSpcReduction="10000"/>
          </a:bodyPr>
          <a:lstStyle/>
          <a:p>
            <a:pPr marL="0" lvl="0" indent="0" algn="ctr">
              <a:buNone/>
            </a:pPr>
            <a:r>
              <a:rPr lang="en-US" sz="2400" b="1" dirty="0">
                <a:solidFill>
                  <a:srgbClr val="008000"/>
                </a:solidFill>
              </a:rPr>
              <a:t>University of </a:t>
            </a:r>
            <a:r>
              <a:rPr lang="en-US" sz="2400" b="1" dirty="0" err="1">
                <a:solidFill>
                  <a:srgbClr val="008000"/>
                </a:solidFill>
              </a:rPr>
              <a:t>Ioannina</a:t>
            </a:r>
            <a:r>
              <a:rPr lang="en-US" sz="2400" b="1" dirty="0">
                <a:solidFill>
                  <a:srgbClr val="008000"/>
                </a:solidFill>
              </a:rPr>
              <a:t> &amp; Aristotle University of Thessaloniki</a:t>
            </a:r>
            <a:endParaRPr lang="el-GR" sz="2400" b="1" dirty="0">
              <a:solidFill>
                <a:srgbClr val="008000"/>
              </a:solidFill>
            </a:endParaRPr>
          </a:p>
          <a:p>
            <a:pPr marL="0" lvl="0" indent="0">
              <a:buNone/>
            </a:pPr>
            <a:endParaRPr lang="en-US" sz="2400" b="1" dirty="0">
              <a:solidFill>
                <a:srgbClr val="008000"/>
              </a:solidFill>
            </a:endParaRPr>
          </a:p>
          <a:p>
            <a:pPr lvl="0" algn="just">
              <a:lnSpc>
                <a:spcPct val="80000"/>
              </a:lnSpc>
              <a:buFont typeface="Courier New"/>
              <a:buChar char="o"/>
            </a:pPr>
            <a:r>
              <a:rPr lang="en-US" sz="2400" dirty="0"/>
              <a:t>Teacher tools were completed online</a:t>
            </a:r>
            <a:r>
              <a:rPr lang="el-GR" sz="2400" dirty="0"/>
              <a:t>.</a:t>
            </a:r>
            <a:endParaRPr lang="en-US" sz="2400" dirty="0"/>
          </a:p>
          <a:p>
            <a:pPr lvl="0" algn="just">
              <a:lnSpc>
                <a:spcPct val="80000"/>
              </a:lnSpc>
              <a:buFont typeface="Courier New"/>
              <a:buChar char="o"/>
            </a:pPr>
            <a:endParaRPr lang="en-US" sz="2400" dirty="0"/>
          </a:p>
          <a:p>
            <a:pPr lvl="0" algn="just">
              <a:lnSpc>
                <a:spcPct val="80000"/>
              </a:lnSpc>
              <a:buFont typeface="Courier New"/>
              <a:buChar char="o"/>
            </a:pPr>
            <a:r>
              <a:rPr lang="en-US" sz="2400" dirty="0" err="1"/>
              <a:t>UoI</a:t>
            </a:r>
            <a:r>
              <a:rPr lang="en-US" sz="2400" dirty="0"/>
              <a:t> and AUTH prepared the Greek version of the online google forms presenting the teacher questionnaires [to be used by the Greek and Cypriot partners] and the evaluation of the program questions. </a:t>
            </a:r>
          </a:p>
          <a:p>
            <a:endParaRPr lang="en-US" dirty="0"/>
          </a:p>
        </p:txBody>
      </p:sp>
      <p:sp>
        <p:nvSpPr>
          <p:cNvPr id="5" name="Footer Placeholder 4"/>
          <p:cNvSpPr>
            <a:spLocks noGrp="1"/>
          </p:cNvSpPr>
          <p:nvPr>
            <p:ph type="ftr" sz="quarter" idx="11"/>
          </p:nvPr>
        </p:nvSpPr>
        <p:spPr/>
        <p:txBody>
          <a:bodyPr/>
          <a:lstStyle/>
          <a:p>
            <a:r>
              <a:rPr lang="en-US"/>
              <a:t>PRO-ME-TOM Greece</a:t>
            </a:r>
          </a:p>
        </p:txBody>
      </p:sp>
      <p:pic>
        <p:nvPicPr>
          <p:cNvPr id="9" name="Content Placeholder 8" descr="Screen Shot 2023-08-30 at 10.42.48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1965" r="18032"/>
          <a:stretch/>
        </p:blipFill>
        <p:spPr>
          <a:xfrm>
            <a:off x="4880429" y="1600200"/>
            <a:ext cx="4009572" cy="4525963"/>
          </a:xfrm>
        </p:spPr>
      </p:pic>
    </p:spTree>
    <p:extLst>
      <p:ext uri="{BB962C8B-B14F-4D97-AF65-F5344CB8AC3E}">
        <p14:creationId xmlns:p14="http://schemas.microsoft.com/office/powerpoint/2010/main" val="204464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B. Preparation of the PRO-ME-</a:t>
            </a:r>
            <a:r>
              <a:rPr lang="en-US" sz="3600" b="1" dirty="0" err="1"/>
              <a:t>ToM’s</a:t>
            </a:r>
            <a:r>
              <a:rPr lang="en-US" sz="3600" b="1" dirty="0"/>
              <a:t> Intervention Program</a:t>
            </a:r>
            <a:endParaRPr lang="en-US" sz="3600" dirty="0"/>
          </a:p>
        </p:txBody>
      </p:sp>
      <p:sp>
        <p:nvSpPr>
          <p:cNvPr id="3" name="Content Placeholder 2"/>
          <p:cNvSpPr>
            <a:spLocks noGrp="1"/>
          </p:cNvSpPr>
          <p:nvPr>
            <p:ph idx="1"/>
          </p:nvPr>
        </p:nvSpPr>
        <p:spPr/>
        <p:txBody>
          <a:bodyPr>
            <a:normAutofit/>
          </a:bodyPr>
          <a:lstStyle/>
          <a:p>
            <a:pPr marL="0" indent="0" algn="ctr">
              <a:buNone/>
            </a:pPr>
            <a:r>
              <a:rPr lang="en-US" sz="2400" b="1" dirty="0">
                <a:solidFill>
                  <a:srgbClr val="008000"/>
                </a:solidFill>
              </a:rPr>
              <a:t>University of Ioannina &amp; Aristotle University of Thessaloniki</a:t>
            </a:r>
            <a:endParaRPr lang="en-US" sz="2400" dirty="0"/>
          </a:p>
          <a:p>
            <a:pPr>
              <a:buFont typeface="Courier New"/>
              <a:buChar char="o"/>
            </a:pPr>
            <a:r>
              <a:rPr lang="en-US" sz="2400" dirty="0"/>
              <a:t>Prepared part of the contents of the intervention focusing on metacognition and </a:t>
            </a:r>
            <a:r>
              <a:rPr lang="en-US" sz="2400" dirty="0" err="1"/>
              <a:t>ToM</a:t>
            </a:r>
            <a:r>
              <a:rPr lang="en-US" sz="2400" dirty="0"/>
              <a:t> [to be used by all partners]</a:t>
            </a:r>
          </a:p>
          <a:p>
            <a:pPr>
              <a:buFont typeface="Courier New"/>
              <a:buChar char="o"/>
            </a:pPr>
            <a:endParaRPr lang="en-US" sz="2400" dirty="0"/>
          </a:p>
          <a:p>
            <a:pPr>
              <a:buFont typeface="Courier New"/>
              <a:buChar char="o"/>
            </a:pPr>
            <a:r>
              <a:rPr lang="en-US" sz="2400" dirty="0"/>
              <a:t>Prepared activities that were used by teachers in their classrooms, in order to boost students’ metacognitive knowledge, monitoring and </a:t>
            </a:r>
            <a:r>
              <a:rPr lang="en-US" sz="2400" dirty="0" err="1"/>
              <a:t>ToM</a:t>
            </a:r>
            <a:r>
              <a:rPr lang="en-US" sz="2400" dirty="0"/>
              <a:t> skills [to be used by all partners]</a:t>
            </a:r>
          </a:p>
          <a:p>
            <a:pPr>
              <a:buFont typeface="Courier New"/>
              <a:buChar char="o"/>
            </a:pPr>
            <a:endParaRPr lang="en-US" sz="2400" dirty="0"/>
          </a:p>
          <a:p>
            <a:pPr>
              <a:buFont typeface="Courier New"/>
              <a:buChar char="o"/>
            </a:pPr>
            <a:r>
              <a:rPr lang="en-US" sz="2400" dirty="0"/>
              <a:t>Translated all the above in English/Greek </a:t>
            </a:r>
          </a:p>
          <a:p>
            <a:endParaRPr lang="en-US" dirty="0"/>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245374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 Implementation of the Intervention</a:t>
            </a:r>
          </a:p>
        </p:txBody>
      </p:sp>
      <p:pic>
        <p:nvPicPr>
          <p:cNvPr id="5" name="Content Placeholder 4"/>
          <p:cNvPicPr>
            <a:picLocks noGrp="1" noChangeAspect="1"/>
          </p:cNvPicPr>
          <p:nvPr>
            <p:ph idx="1"/>
          </p:nvPr>
        </p:nvPicPr>
        <p:blipFill>
          <a:blip r:embed="rId2"/>
          <a:srcRect t="1836" b="1836"/>
          <a:stretch>
            <a:fillRect/>
          </a:stretch>
        </p:blipFill>
        <p:spPr/>
      </p:pic>
      <p:sp>
        <p:nvSpPr>
          <p:cNvPr id="6" name="Footer Placeholder 5"/>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124742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1127"/>
          </a:xfrm>
        </p:spPr>
        <p:txBody>
          <a:bodyPr>
            <a:normAutofit fontScale="90000"/>
          </a:bodyPr>
          <a:lstStyle/>
          <a:p>
            <a:r>
              <a:rPr lang="en-US" sz="3200" b="1" dirty="0"/>
              <a:t>C.1 </a:t>
            </a:r>
            <a:r>
              <a:rPr lang="en-US" sz="3200" b="1" u="sng" dirty="0"/>
              <a:t>Before</a:t>
            </a:r>
            <a:r>
              <a:rPr lang="en-US" sz="3200" b="1" dirty="0"/>
              <a:t> the Implementation – </a:t>
            </a:r>
            <a:br>
              <a:rPr lang="en-US" sz="3200" b="1" dirty="0"/>
            </a:br>
            <a:r>
              <a:rPr lang="en-US" sz="3200" b="1" dirty="0"/>
              <a:t>Ethics Committees Applications</a:t>
            </a:r>
          </a:p>
        </p:txBody>
      </p:sp>
      <p:sp>
        <p:nvSpPr>
          <p:cNvPr id="3" name="Content Placeholder 2"/>
          <p:cNvSpPr>
            <a:spLocks noGrp="1"/>
          </p:cNvSpPr>
          <p:nvPr>
            <p:ph idx="1"/>
          </p:nvPr>
        </p:nvSpPr>
        <p:spPr>
          <a:xfrm>
            <a:off x="457200" y="1346198"/>
            <a:ext cx="8229600" cy="5237164"/>
          </a:xfrm>
        </p:spPr>
        <p:txBody>
          <a:bodyPr>
            <a:normAutofit fontScale="70000" lnSpcReduction="20000"/>
          </a:bodyPr>
          <a:lstStyle/>
          <a:p>
            <a:pPr marL="0" indent="0">
              <a:buNone/>
            </a:pPr>
            <a:r>
              <a:rPr lang="en-US" sz="3400" b="1" dirty="0">
                <a:solidFill>
                  <a:srgbClr val="008000"/>
                </a:solidFill>
              </a:rPr>
              <a:t>Aristotle University of Thessaloniki</a:t>
            </a:r>
          </a:p>
          <a:p>
            <a:pPr marL="0" indent="0">
              <a:buNone/>
            </a:pPr>
            <a:r>
              <a:rPr lang="en-US" sz="3400" b="1" dirty="0"/>
              <a:t>Preparation of the application for research ethical approval </a:t>
            </a:r>
            <a:r>
              <a:rPr lang="en-US" sz="3400" dirty="0"/>
              <a:t>to the:</a:t>
            </a:r>
          </a:p>
          <a:p>
            <a:pPr marL="914400" lvl="1" indent="-514350">
              <a:buFont typeface="+mj-lt"/>
              <a:buAutoNum type="arabicPeriod"/>
            </a:pPr>
            <a:r>
              <a:rPr lang="en-US" sz="3400" dirty="0"/>
              <a:t>Ethics Committee of the Aristotle University of Thessaloniki </a:t>
            </a:r>
            <a:r>
              <a:rPr lang="en-US" sz="3400" b="1" dirty="0"/>
              <a:t>[granted]</a:t>
            </a:r>
          </a:p>
          <a:p>
            <a:pPr marL="914400" lvl="1" indent="-514350">
              <a:buFont typeface="+mj-lt"/>
              <a:buAutoNum type="arabicPeriod"/>
            </a:pPr>
            <a:r>
              <a:rPr lang="en-US" sz="3400" dirty="0"/>
              <a:t>Ethics Committee of the Greek Ministry of Education </a:t>
            </a:r>
            <a:r>
              <a:rPr lang="en-US" sz="3400" b="1" dirty="0"/>
              <a:t>[granted]</a:t>
            </a:r>
          </a:p>
          <a:p>
            <a:pPr marL="514350" indent="-514350">
              <a:buFont typeface="+mj-lt"/>
              <a:buAutoNum type="arabicPeriod"/>
            </a:pPr>
            <a:endParaRPr lang="en-US" sz="3400" dirty="0"/>
          </a:p>
          <a:p>
            <a:pPr marL="0" indent="0">
              <a:buNone/>
            </a:pPr>
            <a:endParaRPr lang="el-GR" sz="3400" b="1" dirty="0">
              <a:solidFill>
                <a:srgbClr val="0000FF"/>
              </a:solidFill>
            </a:endParaRPr>
          </a:p>
          <a:p>
            <a:pPr marL="0" indent="0">
              <a:buNone/>
            </a:pPr>
            <a:r>
              <a:rPr lang="en-US" sz="3400" b="1" dirty="0">
                <a:solidFill>
                  <a:srgbClr val="008000"/>
                </a:solidFill>
              </a:rPr>
              <a:t>University of </a:t>
            </a:r>
            <a:r>
              <a:rPr lang="en-US" sz="3400" b="1" dirty="0" err="1">
                <a:solidFill>
                  <a:srgbClr val="008000"/>
                </a:solidFill>
              </a:rPr>
              <a:t>Ioannina</a:t>
            </a:r>
            <a:endParaRPr lang="en-US" sz="3400" b="1" dirty="0">
              <a:solidFill>
                <a:srgbClr val="008000"/>
              </a:solidFill>
            </a:endParaRPr>
          </a:p>
          <a:p>
            <a:pPr marL="0" indent="0">
              <a:buNone/>
            </a:pPr>
            <a:r>
              <a:rPr lang="en-US" sz="3400" b="1" dirty="0"/>
              <a:t>Preparation of the application for research ethical approval </a:t>
            </a:r>
            <a:r>
              <a:rPr lang="en-US" sz="3400" dirty="0"/>
              <a:t>to the:</a:t>
            </a:r>
          </a:p>
          <a:p>
            <a:pPr marL="914400" lvl="1" indent="-514350">
              <a:buFont typeface="+mj-lt"/>
              <a:buAutoNum type="arabicPeriod"/>
            </a:pPr>
            <a:r>
              <a:rPr lang="en-US" sz="3400" dirty="0"/>
              <a:t>Ethics Committee of the University of Ioannina </a:t>
            </a:r>
            <a:r>
              <a:rPr lang="en-US" sz="3400" b="1" dirty="0"/>
              <a:t>[granted]</a:t>
            </a:r>
          </a:p>
          <a:p>
            <a:pPr marL="914400" lvl="1" indent="-514350">
              <a:buFont typeface="+mj-lt"/>
              <a:buAutoNum type="arabicPeriod"/>
            </a:pPr>
            <a:r>
              <a:rPr lang="en-US" sz="3400" dirty="0"/>
              <a:t>Ethics Committee of the Department of Primary of Education of the University of Ioannina </a:t>
            </a:r>
            <a:r>
              <a:rPr lang="en-US" sz="3400" b="1" dirty="0"/>
              <a:t>[granted]</a:t>
            </a:r>
          </a:p>
          <a:p>
            <a:pPr marL="514350" indent="-514350">
              <a:buFont typeface="+mj-lt"/>
              <a:buAutoNum type="arabicPeriod"/>
            </a:pPr>
            <a:endParaRPr lang="en-US" sz="3400"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782548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Arial" panose="020B0604020202020204" pitchFamily="34" charset="0"/>
                <a:ea typeface="Calibri" panose="020F0502020204030204" pitchFamily="34" charset="0"/>
              </a:rPr>
              <a:t>C.1 </a:t>
            </a:r>
            <a:r>
              <a:rPr lang="en-US" sz="2800" b="1" u="sng" dirty="0">
                <a:latin typeface="Arial" panose="020B0604020202020204" pitchFamily="34" charset="0"/>
                <a:ea typeface="Calibri" panose="020F0502020204030204" pitchFamily="34" charset="0"/>
              </a:rPr>
              <a:t>Before</a:t>
            </a:r>
            <a:r>
              <a:rPr lang="en-US" sz="2800" b="1" dirty="0">
                <a:latin typeface="Arial" panose="020B0604020202020204" pitchFamily="34" charset="0"/>
                <a:ea typeface="Calibri" panose="020F0502020204030204" pitchFamily="34" charset="0"/>
              </a:rPr>
              <a:t> the Implementation –</a:t>
            </a:r>
            <a:br>
              <a:rPr lang="en-US" sz="2800" b="1" dirty="0">
                <a:latin typeface="Arial" panose="020B0604020202020204" pitchFamily="34" charset="0"/>
                <a:ea typeface="Calibri" panose="020F0502020204030204" pitchFamily="34" charset="0"/>
              </a:rPr>
            </a:br>
            <a:r>
              <a:rPr lang="en-US" sz="2800" b="1" dirty="0">
                <a:latin typeface="Arial" panose="020B0604020202020204" pitchFamily="34" charset="0"/>
                <a:ea typeface="Calibri" panose="020F0502020204030204" pitchFamily="34" charset="0"/>
              </a:rPr>
              <a:t>Open call – Invitation for teachers to participate in the program</a:t>
            </a:r>
            <a:endParaRPr lang="en-US" sz="2800" b="1" dirty="0"/>
          </a:p>
        </p:txBody>
      </p:sp>
      <p:sp>
        <p:nvSpPr>
          <p:cNvPr id="3" name="Content Placeholder 2"/>
          <p:cNvSpPr>
            <a:spLocks noGrp="1"/>
          </p:cNvSpPr>
          <p:nvPr>
            <p:ph idx="1"/>
          </p:nvPr>
        </p:nvSpPr>
        <p:spPr>
          <a:xfrm>
            <a:off x="457200" y="1600199"/>
            <a:ext cx="8432800" cy="5584371"/>
          </a:xfrm>
        </p:spPr>
        <p:txBody>
          <a:bodyPr>
            <a:noAutofit/>
          </a:bodyPr>
          <a:lstStyle/>
          <a:p>
            <a:pPr marL="0" indent="0" algn="ctr">
              <a:lnSpc>
                <a:spcPct val="70000"/>
              </a:lnSpc>
              <a:buNone/>
            </a:pPr>
            <a:r>
              <a:rPr lang="en-US" sz="2000" b="1" dirty="0">
                <a:solidFill>
                  <a:srgbClr val="008000"/>
                </a:solidFill>
              </a:rPr>
              <a:t>Aristotle University of Thessaloniki</a:t>
            </a:r>
            <a:r>
              <a:rPr lang="el-GR" sz="2000" b="1" dirty="0">
                <a:solidFill>
                  <a:srgbClr val="008000"/>
                </a:solidFill>
              </a:rPr>
              <a:t> &amp; </a:t>
            </a:r>
            <a:r>
              <a:rPr lang="en-US" sz="2000" b="1" dirty="0">
                <a:solidFill>
                  <a:srgbClr val="008000"/>
                </a:solidFill>
              </a:rPr>
              <a:t>University of Ioannina</a:t>
            </a:r>
          </a:p>
          <a:p>
            <a:pPr marL="0" indent="0" algn="ctr">
              <a:lnSpc>
                <a:spcPct val="70000"/>
              </a:lnSpc>
              <a:buNone/>
            </a:pPr>
            <a:endParaRPr lang="el-GR" sz="2000" dirty="0">
              <a:solidFill>
                <a:srgbClr val="008000"/>
              </a:solidFill>
            </a:endParaRPr>
          </a:p>
          <a:p>
            <a:pPr lvl="0">
              <a:lnSpc>
                <a:spcPct val="70000"/>
              </a:lnSpc>
              <a:buFont typeface="Courier New"/>
              <a:buChar char="o"/>
            </a:pPr>
            <a:r>
              <a:rPr lang="en-US" sz="1800" b="1" dirty="0"/>
              <a:t>Prepared and distributed an open-call invitation for teachers </a:t>
            </a:r>
            <a:r>
              <a:rPr lang="en-US" sz="1800" dirty="0"/>
              <a:t>working in areas of Macedonia and Epirus and the rest of Greece [in Greek].</a:t>
            </a:r>
          </a:p>
          <a:p>
            <a:pPr>
              <a:lnSpc>
                <a:spcPct val="70000"/>
              </a:lnSpc>
              <a:buFont typeface="Courier New"/>
              <a:buChar char="o"/>
            </a:pPr>
            <a:r>
              <a:rPr lang="en-US" sz="1800" b="1" dirty="0"/>
              <a:t>Had contacts </a:t>
            </a:r>
            <a:r>
              <a:rPr lang="en-US" sz="1800" dirty="0"/>
              <a:t>with the: </a:t>
            </a:r>
          </a:p>
          <a:p>
            <a:pPr lvl="1">
              <a:lnSpc>
                <a:spcPct val="70000"/>
              </a:lnSpc>
            </a:pPr>
            <a:r>
              <a:rPr lang="en-US" sz="1800" dirty="0"/>
              <a:t>Greek Ministry of Education</a:t>
            </a:r>
          </a:p>
          <a:p>
            <a:pPr lvl="1">
              <a:lnSpc>
                <a:spcPct val="70000"/>
              </a:lnSpc>
            </a:pPr>
            <a:r>
              <a:rPr lang="en-US" sz="1800" dirty="0"/>
              <a:t>Epirus Regional Directorate of Primary and Secondary Education, Greece  </a:t>
            </a:r>
          </a:p>
          <a:p>
            <a:pPr lvl="1">
              <a:lnSpc>
                <a:spcPct val="70000"/>
              </a:lnSpc>
            </a:pPr>
            <a:endParaRPr lang="en-US" sz="1800" dirty="0"/>
          </a:p>
          <a:p>
            <a:pPr>
              <a:lnSpc>
                <a:spcPct val="70000"/>
              </a:lnSpc>
              <a:buFont typeface="Courier New"/>
              <a:buChar char="o"/>
            </a:pPr>
            <a:r>
              <a:rPr lang="en-US" sz="1800" b="1" dirty="0"/>
              <a:t>Prepared and distributed parent and teacher declaration of consent forms  </a:t>
            </a:r>
            <a:r>
              <a:rPr lang="en-US" sz="1800" dirty="0"/>
              <a:t>[in Greek].</a:t>
            </a:r>
          </a:p>
          <a:p>
            <a:pPr>
              <a:lnSpc>
                <a:spcPct val="70000"/>
              </a:lnSpc>
            </a:pPr>
            <a:endParaRPr lang="en-US" sz="1800" dirty="0"/>
          </a:p>
          <a:p>
            <a:pPr>
              <a:lnSpc>
                <a:spcPct val="70000"/>
              </a:lnSpc>
              <a:buFont typeface="Courier New"/>
              <a:buChar char="o"/>
            </a:pPr>
            <a:r>
              <a:rPr lang="en-US" sz="1800" b="1" dirty="0"/>
              <a:t>The open-call invitation was distributed to teachers </a:t>
            </a:r>
            <a:r>
              <a:rPr lang="en-US" sz="1800" dirty="0"/>
              <a:t>via the:</a:t>
            </a:r>
          </a:p>
          <a:p>
            <a:pPr lvl="1">
              <a:lnSpc>
                <a:spcPct val="70000"/>
              </a:lnSpc>
            </a:pPr>
            <a:r>
              <a:rPr lang="en-US" sz="1800" dirty="0"/>
              <a:t>Epirus Regional Directorate of Primary and Secondary Education, Greece  </a:t>
            </a:r>
          </a:p>
          <a:p>
            <a:pPr lvl="1">
              <a:lnSpc>
                <a:spcPct val="70000"/>
              </a:lnSpc>
            </a:pPr>
            <a:r>
              <a:rPr lang="en-US" sz="1800" dirty="0"/>
              <a:t>Announcement in the webpage of the Laboratory of Educational Psychology, Counseling &amp; Research </a:t>
            </a:r>
          </a:p>
          <a:p>
            <a:pPr lvl="1">
              <a:lnSpc>
                <a:spcPct val="70000"/>
              </a:lnSpc>
            </a:pPr>
            <a:r>
              <a:rPr lang="en-US" sz="1800" dirty="0"/>
              <a:t>Announcement in the webpage of the Open University of Greece</a:t>
            </a:r>
          </a:p>
          <a:p>
            <a:pPr lvl="1">
              <a:lnSpc>
                <a:spcPct val="70000"/>
              </a:lnSpc>
            </a:pPr>
            <a:r>
              <a:rPr lang="en-US" sz="1800" dirty="0"/>
              <a:t>Announcement in the webpage of the School of Psychology, A.U.T.H.</a:t>
            </a:r>
          </a:p>
          <a:p>
            <a:pPr lvl="1">
              <a:lnSpc>
                <a:spcPct val="70000"/>
              </a:lnSpc>
            </a:pPr>
            <a:r>
              <a:rPr lang="en-US" sz="1800" dirty="0"/>
              <a:t>Personal emails to teachers and school directors that were sent with the help of the Aristotle of Thessaloniki and the University of Ioannina Professors </a:t>
            </a:r>
          </a:p>
          <a:p>
            <a:pPr lvl="1">
              <a:lnSpc>
                <a:spcPct val="70000"/>
              </a:lnSpc>
            </a:pPr>
            <a:r>
              <a:rPr lang="en-US" sz="1800" dirty="0"/>
              <a:t>Social media platforms</a:t>
            </a:r>
          </a:p>
          <a:p>
            <a:pPr marL="457200" lvl="1" indent="0">
              <a:lnSpc>
                <a:spcPct val="70000"/>
              </a:lnSpc>
              <a:buNone/>
            </a:pPr>
            <a:endParaRPr lang="en-US" sz="1600" dirty="0">
              <a:solidFill>
                <a:srgbClr val="0000FF"/>
              </a:solidFill>
            </a:endParaRPr>
          </a:p>
          <a:p>
            <a:pPr marL="0" indent="0">
              <a:lnSpc>
                <a:spcPct val="70000"/>
              </a:lnSpc>
              <a:buNone/>
            </a:pPr>
            <a:endParaRPr lang="en-US" sz="1600" dirty="0"/>
          </a:p>
          <a:p>
            <a:pPr>
              <a:lnSpc>
                <a:spcPct val="70000"/>
              </a:lnSpc>
            </a:pPr>
            <a:endParaRPr lang="en-US" sz="1600" dirty="0"/>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157666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04963" cy="1143000"/>
          </a:xfrm>
        </p:spPr>
        <p:txBody>
          <a:bodyPr>
            <a:noAutofit/>
          </a:bodyPr>
          <a:lstStyle/>
          <a:p>
            <a:r>
              <a:rPr lang="en-US" sz="3200" b="1" dirty="0"/>
              <a:t>Teacher Participants in the Greek Intervention program</a:t>
            </a:r>
          </a:p>
        </p:txBody>
      </p:sp>
      <p:sp>
        <p:nvSpPr>
          <p:cNvPr id="3" name="Content Placeholder 2"/>
          <p:cNvSpPr>
            <a:spLocks noGrp="1"/>
          </p:cNvSpPr>
          <p:nvPr>
            <p:ph idx="1"/>
          </p:nvPr>
        </p:nvSpPr>
        <p:spPr>
          <a:xfrm>
            <a:off x="457200" y="1507253"/>
            <a:ext cx="8229600" cy="5024176"/>
          </a:xfrm>
        </p:spPr>
        <p:txBody>
          <a:bodyPr>
            <a:normAutofit fontScale="62500" lnSpcReduction="20000"/>
          </a:bodyPr>
          <a:lstStyle/>
          <a:p>
            <a:pPr marL="0" indent="0" algn="just">
              <a:buNone/>
            </a:pPr>
            <a:r>
              <a:rPr lang="en-US" dirty="0"/>
              <a:t>In total, seventy (70) teachers and their students participated in the Greek program:</a:t>
            </a:r>
          </a:p>
          <a:p>
            <a:pPr marL="0" indent="0">
              <a:buNone/>
            </a:pPr>
            <a:r>
              <a:rPr lang="en-US" dirty="0"/>
              <a:t> </a:t>
            </a:r>
          </a:p>
          <a:p>
            <a:pPr algn="just">
              <a:buFont typeface="Courier New"/>
              <a:buChar char="o"/>
            </a:pPr>
            <a:r>
              <a:rPr lang="en-US" dirty="0"/>
              <a:t>thirty (28-30) teachers collaborated with the Aristotle University of Thessaloniki and</a:t>
            </a:r>
          </a:p>
          <a:p>
            <a:pPr algn="just">
              <a:buFont typeface="Courier New"/>
              <a:buChar char="o"/>
            </a:pPr>
            <a:r>
              <a:rPr lang="en-US" dirty="0"/>
              <a:t>forty (40) teachers collaborated with the University of </a:t>
            </a:r>
            <a:r>
              <a:rPr lang="en-US" dirty="0" err="1"/>
              <a:t>Ioannina</a:t>
            </a:r>
            <a:endParaRPr lang="en-US" dirty="0"/>
          </a:p>
          <a:p>
            <a:pPr marL="0" indent="0">
              <a:buNone/>
            </a:pPr>
            <a:endParaRPr lang="en-US" dirty="0"/>
          </a:p>
          <a:p>
            <a:pPr marL="0" indent="0" algn="just">
              <a:buNone/>
            </a:pPr>
            <a:r>
              <a:rPr lang="en-US" dirty="0"/>
              <a:t>completed the “before” and “after” teacher questionnaires, implemented the intervention program in their classrooms and collected data from their students before as well as after the completion of the program. </a:t>
            </a:r>
            <a:endParaRPr lang="el-GR" dirty="0"/>
          </a:p>
          <a:p>
            <a:pPr marL="0" indent="0" algn="just">
              <a:buNone/>
            </a:pPr>
            <a:endParaRPr lang="el-GR" dirty="0"/>
          </a:p>
          <a:p>
            <a:pPr marL="0" indent="0" algn="just">
              <a:buNone/>
            </a:pPr>
            <a:r>
              <a:rPr lang="en-US" dirty="0"/>
              <a:t>&gt; 10 teacher participants participated in the training but did not contribute full student data (pre and post) and for this reason will not be counted in the final Greek sample.</a:t>
            </a:r>
          </a:p>
          <a:p>
            <a:endParaRPr lang="el-GR" dirty="0"/>
          </a:p>
          <a:p>
            <a:r>
              <a:rPr lang="el-GR" dirty="0"/>
              <a:t>2 </a:t>
            </a:r>
            <a:r>
              <a:rPr lang="en-US" dirty="0"/>
              <a:t>control classes (1 from primary and 1 from secondary school)</a:t>
            </a:r>
          </a:p>
          <a:p>
            <a:endParaRPr lang="en-US" dirty="0"/>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2224982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ea typeface="Calibri" panose="020F0502020204030204" pitchFamily="34" charset="0"/>
              </a:rPr>
              <a:t>C.2 </a:t>
            </a:r>
            <a:r>
              <a:rPr lang="en-US" sz="3600" b="1" u="sng" dirty="0">
                <a:latin typeface="+mn-lt"/>
              </a:rPr>
              <a:t>During</a:t>
            </a:r>
            <a:r>
              <a:rPr lang="en-US" sz="3600" b="1" dirty="0">
                <a:latin typeface="+mn-lt"/>
              </a:rPr>
              <a:t> the implementation </a:t>
            </a:r>
          </a:p>
        </p:txBody>
      </p:sp>
      <p:sp>
        <p:nvSpPr>
          <p:cNvPr id="3" name="Content Placeholder 2"/>
          <p:cNvSpPr>
            <a:spLocks noGrp="1"/>
          </p:cNvSpPr>
          <p:nvPr>
            <p:ph idx="1"/>
          </p:nvPr>
        </p:nvSpPr>
        <p:spPr/>
        <p:txBody>
          <a:bodyPr>
            <a:normAutofit/>
          </a:bodyPr>
          <a:lstStyle/>
          <a:p>
            <a:pPr marL="0" indent="0" algn="ctr">
              <a:buNone/>
            </a:pPr>
            <a:r>
              <a:rPr lang="en-US" sz="2400" b="1" dirty="0">
                <a:solidFill>
                  <a:srgbClr val="008000"/>
                </a:solidFill>
              </a:rPr>
              <a:t>Aristotle University of Thessaloniki &amp; University of </a:t>
            </a:r>
            <a:r>
              <a:rPr lang="en-US" sz="2400" b="1" dirty="0" err="1">
                <a:solidFill>
                  <a:srgbClr val="008000"/>
                </a:solidFill>
              </a:rPr>
              <a:t>Ioannina</a:t>
            </a:r>
            <a:endParaRPr lang="en-US" sz="2400" b="1" dirty="0">
              <a:solidFill>
                <a:srgbClr val="008000"/>
              </a:solidFill>
            </a:endParaRPr>
          </a:p>
          <a:p>
            <a:pPr algn="just"/>
            <a:r>
              <a:rPr lang="en-US" sz="2800" dirty="0"/>
              <a:t>P. </a:t>
            </a:r>
            <a:r>
              <a:rPr lang="en-US" sz="2800" dirty="0" err="1"/>
              <a:t>Metallidou</a:t>
            </a:r>
            <a:r>
              <a:rPr lang="en-US" sz="2800" dirty="0"/>
              <a:t> and P. </a:t>
            </a:r>
            <a:r>
              <a:rPr lang="en-US" sz="2800" dirty="0" err="1"/>
              <a:t>Misailidi</a:t>
            </a:r>
            <a:r>
              <a:rPr lang="en-US" sz="2800" dirty="0"/>
              <a:t> participated in &gt;10 of the</a:t>
            </a:r>
            <a:r>
              <a:rPr lang="el-GR" sz="2800" dirty="0"/>
              <a:t> </a:t>
            </a:r>
            <a:r>
              <a:rPr lang="en-US" sz="2800" dirty="0"/>
              <a:t>twelve 120-minute sessions of the intervention program. </a:t>
            </a:r>
          </a:p>
          <a:p>
            <a:pPr algn="just"/>
            <a:endParaRPr lang="en-US" sz="2800" dirty="0"/>
          </a:p>
          <a:p>
            <a:r>
              <a:rPr lang="en-US" sz="2800" dirty="0"/>
              <a:t>Communicated systematically with teachers giving them feedback and helping them to adapt the activities that were to be implemented as well as to design new activities.</a:t>
            </a:r>
          </a:p>
          <a:p>
            <a:endParaRPr lang="el-GR" sz="2800" dirty="0"/>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3444299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a typeface="Calibri" panose="020F0502020204030204" pitchFamily="34" charset="0"/>
              </a:rPr>
              <a:t>C.</a:t>
            </a:r>
            <a:r>
              <a:rPr lang="el-GR" b="1" dirty="0">
                <a:ea typeface="Calibri" panose="020F0502020204030204" pitchFamily="34" charset="0"/>
              </a:rPr>
              <a:t>3 </a:t>
            </a:r>
            <a:r>
              <a:rPr lang="en-US" b="1" dirty="0">
                <a:ea typeface="Calibri" panose="020F0502020204030204" pitchFamily="34" charset="0"/>
              </a:rPr>
              <a:t>After </a:t>
            </a:r>
            <a:r>
              <a:rPr lang="en-US" b="1" dirty="0"/>
              <a:t>the implementation </a:t>
            </a:r>
            <a:endParaRPr lang="en-US" dirty="0"/>
          </a:p>
        </p:txBody>
      </p:sp>
      <p:sp>
        <p:nvSpPr>
          <p:cNvPr id="3" name="Content Placeholder 2"/>
          <p:cNvSpPr>
            <a:spLocks noGrp="1"/>
          </p:cNvSpPr>
          <p:nvPr>
            <p:ph idx="1"/>
          </p:nvPr>
        </p:nvSpPr>
        <p:spPr/>
        <p:txBody>
          <a:bodyPr>
            <a:normAutofit fontScale="92500"/>
          </a:bodyPr>
          <a:lstStyle/>
          <a:p>
            <a:pPr marL="0" indent="0" algn="ctr">
              <a:lnSpc>
                <a:spcPct val="80000"/>
              </a:lnSpc>
              <a:buNone/>
            </a:pPr>
            <a:r>
              <a:rPr lang="en-US" sz="2600" b="1" dirty="0">
                <a:solidFill>
                  <a:srgbClr val="008000"/>
                </a:solidFill>
              </a:rPr>
              <a:t>Aristotle University of Thessaloniki &amp; University of </a:t>
            </a:r>
            <a:r>
              <a:rPr lang="en-US" sz="2600" b="1" dirty="0" err="1">
                <a:solidFill>
                  <a:srgbClr val="008000"/>
                </a:solidFill>
              </a:rPr>
              <a:t>Ioannina</a:t>
            </a:r>
            <a:endParaRPr lang="en-US" sz="2600" b="1" dirty="0">
              <a:solidFill>
                <a:srgbClr val="008000"/>
              </a:solidFill>
            </a:endParaRPr>
          </a:p>
          <a:p>
            <a:pPr marL="0" indent="0" algn="ctr">
              <a:lnSpc>
                <a:spcPct val="80000"/>
              </a:lnSpc>
              <a:buNone/>
            </a:pPr>
            <a:endParaRPr lang="en-US" sz="2800" b="1" dirty="0">
              <a:solidFill>
                <a:srgbClr val="008000"/>
              </a:solidFill>
            </a:endParaRPr>
          </a:p>
          <a:p>
            <a:pPr algn="just">
              <a:lnSpc>
                <a:spcPct val="80000"/>
              </a:lnSpc>
              <a:buFont typeface="Courier New"/>
              <a:buChar char="o"/>
            </a:pPr>
            <a:r>
              <a:rPr lang="en-US" sz="2400" dirty="0"/>
              <a:t>Collected the questionnaires/tasks that have been completed by students in participating schools during the pre- and post- measurement phases of the program.</a:t>
            </a:r>
          </a:p>
          <a:p>
            <a:pPr algn="just">
              <a:lnSpc>
                <a:spcPct val="80000"/>
              </a:lnSpc>
              <a:buFont typeface="Courier New"/>
              <a:buChar char="o"/>
            </a:pPr>
            <a:endParaRPr lang="en-US" sz="2400" dirty="0"/>
          </a:p>
          <a:p>
            <a:pPr algn="just">
              <a:lnSpc>
                <a:spcPct val="80000"/>
              </a:lnSpc>
              <a:buFont typeface="Courier New"/>
              <a:buChar char="o"/>
            </a:pPr>
            <a:r>
              <a:rPr lang="en-US" sz="2400" dirty="0"/>
              <a:t>Collected the proposed activities prepared by some of the teachers’ during and after the intervention. </a:t>
            </a:r>
          </a:p>
          <a:p>
            <a:pPr algn="just">
              <a:lnSpc>
                <a:spcPct val="80000"/>
              </a:lnSpc>
              <a:buFont typeface="Courier New"/>
              <a:buChar char="o"/>
            </a:pPr>
            <a:endParaRPr lang="en-US" sz="2400" dirty="0"/>
          </a:p>
          <a:p>
            <a:pPr algn="just">
              <a:lnSpc>
                <a:spcPct val="80000"/>
              </a:lnSpc>
              <a:buFont typeface="Courier New"/>
              <a:buChar char="o"/>
            </a:pPr>
            <a:r>
              <a:rPr lang="en-US" sz="2400" dirty="0"/>
              <a:t>Sent certificates confirming teachers’ participation in the PRO-ME-</a:t>
            </a:r>
            <a:r>
              <a:rPr lang="en-US" sz="2400" dirty="0" err="1"/>
              <a:t>ToM</a:t>
            </a:r>
            <a:r>
              <a:rPr lang="en-US" sz="2400" dirty="0"/>
              <a:t> project.</a:t>
            </a:r>
          </a:p>
          <a:p>
            <a:pPr algn="just">
              <a:lnSpc>
                <a:spcPct val="80000"/>
              </a:lnSpc>
              <a:buFont typeface="Courier New"/>
              <a:buChar char="o"/>
            </a:pPr>
            <a:endParaRPr lang="en-US" sz="2400" dirty="0"/>
          </a:p>
          <a:p>
            <a:pPr algn="just">
              <a:lnSpc>
                <a:spcPct val="80000"/>
              </a:lnSpc>
              <a:buFont typeface="Courier New"/>
              <a:buChar char="o"/>
            </a:pPr>
            <a:r>
              <a:rPr lang="en-US" sz="2400" dirty="0"/>
              <a:t>Communicated with teachers informing them about the last (follow-up) phase of the PRO-ME-</a:t>
            </a:r>
            <a:r>
              <a:rPr lang="en-US" sz="2400" dirty="0" err="1"/>
              <a:t>ToM</a:t>
            </a:r>
            <a:r>
              <a:rPr lang="en-US" sz="2400" dirty="0"/>
              <a:t>.</a:t>
            </a:r>
          </a:p>
          <a:p>
            <a:pPr algn="just">
              <a:buFont typeface="Courier New"/>
              <a:buChar char="o"/>
            </a:pPr>
            <a:endParaRPr lang="en-US" sz="2400" dirty="0"/>
          </a:p>
          <a:p>
            <a:endParaRPr lang="en-US" dirty="0"/>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46516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 Other Activities with the project’s partners </a:t>
            </a:r>
          </a:p>
        </p:txBody>
      </p:sp>
      <p:sp>
        <p:nvSpPr>
          <p:cNvPr id="3" name="Content Placeholder 2"/>
          <p:cNvSpPr>
            <a:spLocks noGrp="1"/>
          </p:cNvSpPr>
          <p:nvPr>
            <p:ph idx="1"/>
          </p:nvPr>
        </p:nvSpPr>
        <p:spPr/>
        <p:txBody>
          <a:bodyPr>
            <a:normAutofit/>
          </a:bodyPr>
          <a:lstStyle/>
          <a:p>
            <a:pPr algn="just"/>
            <a:r>
              <a:rPr lang="hu-HU" sz="2400" b="1" dirty="0"/>
              <a:t>PRO-ME-ToM’s Web</a:t>
            </a:r>
            <a:r>
              <a:rPr lang="en-US" sz="2400" b="1" dirty="0"/>
              <a:t>site</a:t>
            </a:r>
            <a:r>
              <a:rPr lang="hu-HU" sz="2400" b="1" dirty="0"/>
              <a:t> Development</a:t>
            </a:r>
            <a:endParaRPr lang="en-US" sz="2400" b="1" dirty="0"/>
          </a:p>
          <a:p>
            <a:pPr algn="just"/>
            <a:endParaRPr lang="en-US" sz="2400" dirty="0"/>
          </a:p>
          <a:p>
            <a:pPr algn="just"/>
            <a:r>
              <a:rPr lang="en-US" sz="2400" b="1" dirty="0"/>
              <a:t>Preparation of the first PRO-ME-</a:t>
            </a:r>
            <a:r>
              <a:rPr lang="en-US" sz="2400" b="1" dirty="0" err="1"/>
              <a:t>ToM</a:t>
            </a:r>
            <a:r>
              <a:rPr lang="en-US" sz="2400" b="1" dirty="0"/>
              <a:t> paper</a:t>
            </a:r>
          </a:p>
          <a:p>
            <a:pPr algn="just"/>
            <a:endParaRPr lang="en-US" sz="2400" dirty="0"/>
          </a:p>
          <a:p>
            <a:pPr algn="just"/>
            <a:r>
              <a:rPr lang="en-US" sz="2400" b="1" dirty="0"/>
              <a:t>Preparation of a Conference presentation</a:t>
            </a:r>
          </a:p>
          <a:p>
            <a:pPr algn="just"/>
            <a:endParaRPr lang="en-US" sz="2400" dirty="0"/>
          </a:p>
          <a:p>
            <a:pPr algn="just"/>
            <a:r>
              <a:rPr lang="en-US" sz="2400" b="1" dirty="0"/>
              <a:t>Participation with presentations in partner meetings</a:t>
            </a:r>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736889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b="1" dirty="0"/>
              <a:t>D.1 PRO-ME-ToM’s Web</a:t>
            </a:r>
            <a:r>
              <a:rPr lang="en-US" b="1" dirty="0"/>
              <a:t>site</a:t>
            </a:r>
            <a:r>
              <a:rPr lang="hu-HU" b="1" dirty="0"/>
              <a:t> Development </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solidFill>
                  <a:srgbClr val="008000"/>
                </a:solidFill>
              </a:rPr>
              <a:t>University of </a:t>
            </a:r>
            <a:r>
              <a:rPr lang="en-US" b="1" dirty="0" err="1">
                <a:solidFill>
                  <a:srgbClr val="008000"/>
                </a:solidFill>
              </a:rPr>
              <a:t>Ioannina</a:t>
            </a:r>
            <a:endParaRPr lang="el-GR" dirty="0">
              <a:solidFill>
                <a:srgbClr val="008000"/>
              </a:solidFill>
            </a:endParaRPr>
          </a:p>
          <a:p>
            <a:pPr marL="0" indent="0">
              <a:buNone/>
            </a:pPr>
            <a:endParaRPr lang="en-US" dirty="0"/>
          </a:p>
          <a:p>
            <a:pPr marL="0" indent="0" algn="just">
              <a:buNone/>
            </a:pPr>
            <a:r>
              <a:rPr lang="en-US" dirty="0"/>
              <a:t>Participated in the development of the PRO-ME-</a:t>
            </a:r>
            <a:r>
              <a:rPr lang="en-US" dirty="0" err="1"/>
              <a:t>ToM’s</a:t>
            </a:r>
            <a:r>
              <a:rPr lang="en-US" dirty="0"/>
              <a:t> website:</a:t>
            </a:r>
          </a:p>
          <a:p>
            <a:pPr lvl="1"/>
            <a:r>
              <a:rPr lang="en-US" dirty="0"/>
              <a:t>Prepared and proposed the structure of the website</a:t>
            </a:r>
          </a:p>
          <a:p>
            <a:pPr lvl="1"/>
            <a:r>
              <a:rPr lang="en-US" dirty="0"/>
              <a:t>Organized and participated in meetings with I. </a:t>
            </a:r>
            <a:r>
              <a:rPr lang="en-US" dirty="0" err="1"/>
              <a:t>Zsigmond</a:t>
            </a:r>
            <a:r>
              <a:rPr lang="en-US" dirty="0"/>
              <a:t> and E. </a:t>
            </a:r>
            <a:r>
              <a:rPr lang="en-US" dirty="0" err="1"/>
              <a:t>Papaleontiou-Louca</a:t>
            </a:r>
            <a:r>
              <a:rPr lang="en-US" dirty="0"/>
              <a:t> focusing in the design of the website</a:t>
            </a:r>
          </a:p>
          <a:p>
            <a:pPr lvl="1"/>
            <a:r>
              <a:rPr lang="en-US" dirty="0"/>
              <a:t>Collected material by partners and forwarded them to I. </a:t>
            </a:r>
            <a:r>
              <a:rPr lang="en-US" dirty="0" err="1"/>
              <a:t>Zsigmond</a:t>
            </a:r>
            <a:r>
              <a:rPr lang="en-US" dirty="0"/>
              <a:t> to be uploaded to the PRO-ME-</a:t>
            </a:r>
            <a:r>
              <a:rPr lang="en-US" dirty="0" err="1"/>
              <a:t>ToM</a:t>
            </a:r>
            <a:r>
              <a:rPr lang="en-US" dirty="0"/>
              <a:t> website</a:t>
            </a:r>
          </a:p>
          <a:p>
            <a:pPr lvl="1"/>
            <a:r>
              <a:rPr lang="en-US" dirty="0"/>
              <a:t>Collected bibliographic material on theory of mind to be uploaded to the PRO-ME-</a:t>
            </a:r>
            <a:r>
              <a:rPr lang="en-US" dirty="0" err="1"/>
              <a:t>ToM</a:t>
            </a:r>
            <a:r>
              <a:rPr lang="en-US" dirty="0"/>
              <a:t> website</a:t>
            </a:r>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773670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5036" y="1413599"/>
            <a:ext cx="7886732" cy="3648018"/>
          </a:xfrm>
          <a:prstGeom prst="rect">
            <a:avLst/>
          </a:prstGeom>
        </p:spPr>
      </p:pic>
      <p:sp>
        <p:nvSpPr>
          <p:cNvPr id="3" name="Footer Placeholder 2"/>
          <p:cNvSpPr>
            <a:spLocks noGrp="1"/>
          </p:cNvSpPr>
          <p:nvPr>
            <p:ph type="ftr" sz="quarter" idx="11"/>
          </p:nvPr>
        </p:nvSpPr>
        <p:spPr/>
        <p:txBody>
          <a:bodyPr/>
          <a:lstStyle/>
          <a:p>
            <a:r>
              <a:rPr lang="en-US"/>
              <a:t>PRO-ME-TOM Greece</a:t>
            </a:r>
          </a:p>
        </p:txBody>
      </p:sp>
      <p:pic>
        <p:nvPicPr>
          <p:cNvPr id="5" name="Εικόνα 425213312" descr="Εικόνα που περιέχει κείμενο, γραμματοσειρά, σύμβολο, λογότυπο&#10;&#10;Περιγραφή που δημιουργήθηκε αυτόματα"/>
          <p:cNvPicPr/>
          <p:nvPr/>
        </p:nvPicPr>
        <p:blipFill>
          <a:blip r:embed="rId3" cstate="print"/>
          <a:stretch>
            <a:fillRect/>
          </a:stretch>
        </p:blipFill>
        <p:spPr>
          <a:xfrm>
            <a:off x="3755930" y="5225143"/>
            <a:ext cx="1287780" cy="635000"/>
          </a:xfrm>
          <a:prstGeom prst="rect">
            <a:avLst/>
          </a:prstGeom>
        </p:spPr>
      </p:pic>
    </p:spTree>
    <p:extLst>
      <p:ext uri="{BB962C8B-B14F-4D97-AF65-F5344CB8AC3E}">
        <p14:creationId xmlns:p14="http://schemas.microsoft.com/office/powerpoint/2010/main" val="1437178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D.2 Preparation of the first PRO-ME-</a:t>
            </a:r>
            <a:r>
              <a:rPr lang="en-US" sz="3200" b="1" dirty="0" err="1"/>
              <a:t>ToM</a:t>
            </a:r>
            <a:r>
              <a:rPr lang="en-US" sz="3200" b="1" dirty="0"/>
              <a:t> paper</a:t>
            </a:r>
          </a:p>
        </p:txBody>
      </p:sp>
      <p:sp>
        <p:nvSpPr>
          <p:cNvPr id="3" name="Content Placeholder 2"/>
          <p:cNvSpPr>
            <a:spLocks noGrp="1"/>
          </p:cNvSpPr>
          <p:nvPr>
            <p:ph idx="1"/>
          </p:nvPr>
        </p:nvSpPr>
        <p:spPr>
          <a:xfrm>
            <a:off x="457200" y="1600200"/>
            <a:ext cx="8229600" cy="4756150"/>
          </a:xfrm>
        </p:spPr>
        <p:txBody>
          <a:bodyPr>
            <a:normAutofit fontScale="77500" lnSpcReduction="20000"/>
          </a:bodyPr>
          <a:lstStyle/>
          <a:p>
            <a:pPr marL="0" indent="0" algn="just">
              <a:buNone/>
            </a:pPr>
            <a:r>
              <a:rPr lang="en-US" sz="2600" dirty="0">
                <a:effectLst/>
                <a:ea typeface="Calibri" panose="020F0502020204030204" pitchFamily="34" charset="0"/>
                <a:cs typeface="Times New Roman" panose="02020603050405020304" pitchFamily="18" charset="0"/>
              </a:rPr>
              <a:t>Preparation with colleagues/partners from Cyprus an article which will focus on the rationale and the content of the teachers’ training program.</a:t>
            </a:r>
          </a:p>
          <a:p>
            <a:pPr marL="0" indent="0" algn="just">
              <a:buNone/>
            </a:pPr>
            <a:endParaRPr lang="en-US" sz="2600" dirty="0">
              <a:effectLst/>
              <a:ea typeface="Calibri" panose="020F0502020204030204" pitchFamily="34" charset="0"/>
              <a:cs typeface="Times New Roman" panose="02020603050405020304" pitchFamily="18" charset="0"/>
            </a:endParaRPr>
          </a:p>
          <a:p>
            <a:pPr marL="0" indent="0" algn="ctr">
              <a:buNone/>
            </a:pPr>
            <a:r>
              <a:rPr lang="en-US" sz="2600" b="1" dirty="0">
                <a:effectLst/>
                <a:ea typeface="Calibri" panose="020F0502020204030204" pitchFamily="34" charset="0"/>
                <a:cs typeface="Times New Roman" panose="02020603050405020304" pitchFamily="18" charset="0"/>
              </a:rPr>
              <a:t>PROMOTING THE DEVELOPMENT OF TEACHERS’ AND STUDENTS’ METACOGNITIVE AND THEORY OF MIND (</a:t>
            </a:r>
            <a:r>
              <a:rPr lang="en-US" sz="2600" b="1" dirty="0" err="1">
                <a:effectLst/>
                <a:ea typeface="Calibri" panose="020F0502020204030204" pitchFamily="34" charset="0"/>
                <a:cs typeface="Times New Roman" panose="02020603050405020304" pitchFamily="18" charset="0"/>
              </a:rPr>
              <a:t>ToM</a:t>
            </a:r>
            <a:r>
              <a:rPr lang="en-US" sz="2600" b="1" dirty="0">
                <a:effectLst/>
                <a:ea typeface="Calibri" panose="020F0502020204030204" pitchFamily="34" charset="0"/>
                <a:cs typeface="Times New Roman" panose="02020603050405020304" pitchFamily="18" charset="0"/>
              </a:rPr>
              <a:t>) SKILLS: A PROPOSAL FOR TEACHERS’ TRAINING</a:t>
            </a:r>
            <a:endParaRPr lang="el-GR" sz="2600" b="1" dirty="0">
              <a:effectLst/>
              <a:ea typeface="Calibri" panose="020F0502020204030204" pitchFamily="34" charset="0"/>
              <a:cs typeface="Times New Roman" panose="02020603050405020304" pitchFamily="18" charset="0"/>
            </a:endParaRPr>
          </a:p>
          <a:p>
            <a:pPr marL="0" indent="0" algn="jus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r>
              <a:rPr lang="en-US" sz="1800" b="1" dirty="0">
                <a:effectLst/>
                <a:ea typeface="Calibri" panose="020F0502020204030204" pitchFamily="34" charset="0"/>
                <a:cs typeface="Times New Roman" panose="02020603050405020304" pitchFamily="18" charset="0"/>
              </a:rPr>
              <a:t>Abstract</a:t>
            </a:r>
          </a:p>
          <a:p>
            <a:pPr marL="0" indent="0" algn="just">
              <a:buNone/>
            </a:pPr>
            <a:r>
              <a:rPr lang="en-US" sz="1800" dirty="0">
                <a:effectLst/>
                <a:ea typeface="Calibri" panose="020F0502020204030204" pitchFamily="34" charset="0"/>
                <a:cs typeface="Times New Roman" panose="02020603050405020304" pitchFamily="18" charset="0"/>
              </a:rPr>
              <a:t>PRO-ME-</a:t>
            </a:r>
            <a:r>
              <a:rPr lang="en-US" sz="1800" dirty="0" err="1">
                <a:effectLst/>
                <a:ea typeface="Calibri" panose="020F0502020204030204" pitchFamily="34" charset="0"/>
                <a:cs typeface="Times New Roman" panose="02020603050405020304" pitchFamily="18" charset="0"/>
              </a:rPr>
              <a:t>ToM</a:t>
            </a:r>
            <a:r>
              <a:rPr lang="en-US" sz="1800" dirty="0">
                <a:effectLst/>
                <a:ea typeface="Calibri" panose="020F0502020204030204" pitchFamily="34" charset="0"/>
                <a:cs typeface="Times New Roman" panose="02020603050405020304" pitchFamily="18" charset="0"/>
              </a:rPr>
              <a:t> is an Erasmus+ collaborative project with researchers from five European countries (Cyprus, Greece, Hungary, Portugal and Romania). The aim of this research project is to promote primary and secondary teachers’ and students’ metacognitive, epistemic and Theory of Mind (</a:t>
            </a:r>
            <a:r>
              <a:rPr lang="en-US" sz="1800" dirty="0" err="1">
                <a:effectLst/>
                <a:ea typeface="Calibri" panose="020F0502020204030204" pitchFamily="34" charset="0"/>
                <a:cs typeface="Times New Roman" panose="02020603050405020304" pitchFamily="18" charset="0"/>
              </a:rPr>
              <a:t>ToM</a:t>
            </a:r>
            <a:r>
              <a:rPr lang="en-US" sz="1800" dirty="0">
                <a:effectLst/>
                <a:ea typeface="Calibri" panose="020F0502020204030204" pitchFamily="34" charset="0"/>
                <a:cs typeface="Times New Roman" panose="02020603050405020304" pitchFamily="18" charset="0"/>
              </a:rPr>
              <a:t>) knowledge and skills. Participants will be teachers and students from five (5) countries (Cyprus, Greece, Hungary, Portugal, and Romania). Initially, a three-month intervention (12 training sessions) will take place with teachers, aiming, firstly, to promote teachers’ awareness of strategies and practices that can enhance students’ metacognitive, epistemic thinking and </a:t>
            </a:r>
            <a:r>
              <a:rPr lang="en-US" sz="1800" dirty="0" err="1">
                <a:effectLst/>
                <a:ea typeface="Calibri" panose="020F0502020204030204" pitchFamily="34" charset="0"/>
                <a:cs typeface="Times New Roman" panose="02020603050405020304" pitchFamily="18" charset="0"/>
              </a:rPr>
              <a:t>ΤοΜ</a:t>
            </a:r>
            <a:r>
              <a:rPr lang="en-US" sz="1800" dirty="0">
                <a:effectLst/>
                <a:ea typeface="Calibri" panose="020F0502020204030204" pitchFamily="34" charset="0"/>
                <a:cs typeface="Times New Roman" panose="02020603050405020304" pitchFamily="18" charset="0"/>
              </a:rPr>
              <a:t> skills and, secondly, to implement these practices in their everyday teaching practice by adopting the principles of action research. A number of measures (scales and tasks) will be administered before the beginning and at the completion of the intervention to assess teachers’ and students’ awareness and skills. This intervention is expected to lead to the creation of educational resources, materials and tools for the promotion of metacognition, epistemic thinking and </a:t>
            </a:r>
            <a:r>
              <a:rPr lang="en-US" sz="1800" dirty="0" err="1">
                <a:effectLst/>
                <a:ea typeface="Calibri" panose="020F0502020204030204" pitchFamily="34" charset="0"/>
                <a:cs typeface="Times New Roman" panose="02020603050405020304" pitchFamily="18" charset="0"/>
              </a:rPr>
              <a:t>ToM</a:t>
            </a:r>
            <a:r>
              <a:rPr lang="en-US" sz="1800" dirty="0">
                <a:effectLst/>
                <a:ea typeface="Calibri" panose="020F0502020204030204" pitchFamily="34" charset="0"/>
                <a:cs typeface="Times New Roman" panose="02020603050405020304" pitchFamily="18" charset="0"/>
              </a:rPr>
              <a:t> in primary and secondary education that will be available for use by teachers and students in the European Union and worldwide. This paper focuses specifically on the rationale and the content of the teachers’ training program. The outline of the 12 training sessions is described and examples of the activities that will be presented to teachers are discussed.</a:t>
            </a:r>
            <a:endParaRPr lang="el-GR" sz="1800" dirty="0">
              <a:effectLst/>
              <a:ea typeface="Calibri" panose="020F0502020204030204" pitchFamily="34" charset="0"/>
              <a:cs typeface="Times New Roman" panose="02020603050405020304" pitchFamily="18" charset="0"/>
            </a:endParaRPr>
          </a:p>
          <a:p>
            <a:pPr marL="0"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118783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D.3 Preparation of a Conference presentation</a:t>
            </a:r>
            <a:endParaRPr lang="en-US" sz="3200" dirty="0"/>
          </a:p>
        </p:txBody>
      </p:sp>
      <p:sp>
        <p:nvSpPr>
          <p:cNvPr id="3" name="Content Placeholder 2"/>
          <p:cNvSpPr>
            <a:spLocks noGrp="1"/>
          </p:cNvSpPr>
          <p:nvPr>
            <p:ph idx="1"/>
          </p:nvPr>
        </p:nvSpPr>
        <p:spPr>
          <a:xfrm>
            <a:off x="457200" y="1417639"/>
            <a:ext cx="8229600" cy="4938712"/>
          </a:xfrm>
        </p:spPr>
        <p:txBody>
          <a:bodyPr>
            <a:normAutofit lnSpcReduction="10000"/>
          </a:bodyPr>
          <a:lstStyle/>
          <a:p>
            <a:pPr marL="0" indent="0">
              <a:buNone/>
            </a:pPr>
            <a:r>
              <a:rPr lang="en-US" sz="1800" b="1" dirty="0">
                <a:effectLst/>
                <a:latin typeface="Calibri" panose="020F0502020204030204" pitchFamily="34" charset="0"/>
                <a:ea typeface="Calibri" panose="020F0502020204030204" pitchFamily="34" charset="0"/>
                <a:cs typeface="Calibri" panose="020F0502020204030204" pitchFamily="34" charset="0"/>
              </a:rPr>
              <a:t>Participation with on oral presentation in a Symposium in the 6</a:t>
            </a:r>
            <a:r>
              <a:rPr lang="en-US" sz="1800" b="1"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Panellenic</a:t>
            </a:r>
            <a:r>
              <a:rPr lang="en-US" sz="1800" b="1" dirty="0">
                <a:effectLst/>
                <a:latin typeface="Calibri" panose="020F0502020204030204" pitchFamily="34" charset="0"/>
                <a:ea typeface="Calibri" panose="020F0502020204030204" pitchFamily="34" charset="0"/>
                <a:cs typeface="Calibri" panose="020F0502020204030204" pitchFamily="34" charset="0"/>
              </a:rPr>
              <a:t> Conference of Cognitiv</a:t>
            </a:r>
            <a:r>
              <a:rPr lang="en-US" sz="1800" b="1" dirty="0">
                <a:latin typeface="Calibri" panose="020F0502020204030204" pitchFamily="34" charset="0"/>
                <a:ea typeface="Calibri" panose="020F0502020204030204" pitchFamily="34" charset="0"/>
                <a:cs typeface="Calibri" panose="020F0502020204030204" pitchFamily="34" charset="0"/>
              </a:rPr>
              <a:t>e Science, 21-24 September 2023, </a:t>
            </a:r>
            <a:r>
              <a:rPr lang="en-US" sz="1800" b="1" dirty="0" err="1">
                <a:latin typeface="Calibri" panose="020F0502020204030204" pitchFamily="34" charset="0"/>
                <a:ea typeface="Calibri" panose="020F0502020204030204" pitchFamily="34" charset="0"/>
                <a:cs typeface="Calibri" panose="020F0502020204030204" pitchFamily="34" charset="0"/>
              </a:rPr>
              <a:t>Xylokastro</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b="1" dirty="0" err="1">
                <a:latin typeface="Calibri" panose="020F0502020204030204" pitchFamily="34" charset="0"/>
                <a:ea typeface="Calibri" panose="020F0502020204030204" pitchFamily="34" charset="0"/>
                <a:cs typeface="Calibri" panose="020F0502020204030204" pitchFamily="34" charset="0"/>
              </a:rPr>
              <a:t>Korinthias</a:t>
            </a:r>
            <a:r>
              <a:rPr lang="en-US" sz="1800" b="1" dirty="0">
                <a:latin typeface="Calibri" panose="020F0502020204030204" pitchFamily="34" charset="0"/>
                <a:ea typeface="Calibri" panose="020F0502020204030204" pitchFamily="34" charset="0"/>
                <a:cs typeface="Calibri" panose="020F0502020204030204" pitchFamily="34" charset="0"/>
              </a:rPr>
              <a:t>, Greece</a:t>
            </a:r>
          </a:p>
          <a:p>
            <a:pPr marL="0" indent="0">
              <a:buNone/>
            </a:pP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1800" b="1" dirty="0">
                <a:effectLst/>
                <a:latin typeface="Calibri" panose="020F0502020204030204" pitchFamily="34" charset="0"/>
                <a:ea typeface="Calibri" panose="020F0502020204030204" pitchFamily="34" charset="0"/>
                <a:cs typeface="Calibri" panose="020F0502020204030204" pitchFamily="34" charset="0"/>
              </a:rPr>
              <a:t>Intervention program for the promotion of epistemic thinking, and metacognitive and theory of mind skills in primary and secondary education teachers</a:t>
            </a:r>
          </a:p>
          <a:p>
            <a:pPr marL="0" indent="0" algn="ctr">
              <a:buNone/>
            </a:pP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l-GR" sz="1800" dirty="0">
                <a:effectLst/>
                <a:latin typeface="Calibri" panose="020F0502020204030204" pitchFamily="34" charset="0"/>
                <a:ea typeface="Calibri" panose="020F0502020204030204" pitchFamily="34" charset="0"/>
                <a:cs typeface="Calibri" panose="020F0502020204030204" pitchFamily="34" charset="0"/>
              </a:rPr>
              <a:t>Πρόγραμμα προαγωγής της </a:t>
            </a:r>
            <a:r>
              <a:rPr lang="el-GR" sz="1800" dirty="0" err="1">
                <a:effectLst/>
                <a:latin typeface="Calibri" panose="020F0502020204030204" pitchFamily="34" charset="0"/>
                <a:ea typeface="Calibri" panose="020F0502020204030204" pitchFamily="34" charset="0"/>
                <a:cs typeface="Calibri" panose="020F0502020204030204" pitchFamily="34" charset="0"/>
              </a:rPr>
              <a:t>επιστημικής</a:t>
            </a:r>
            <a:r>
              <a:rPr lang="el-GR" sz="1800" dirty="0">
                <a:effectLst/>
                <a:latin typeface="Calibri" panose="020F0502020204030204" pitchFamily="34" charset="0"/>
                <a:ea typeface="Calibri" panose="020F0502020204030204" pitchFamily="34" charset="0"/>
                <a:cs typeface="Calibri" panose="020F0502020204030204" pitchFamily="34" charset="0"/>
              </a:rPr>
              <a:t> σκέψης, των </a:t>
            </a:r>
            <a:r>
              <a:rPr lang="el-GR" sz="1800" dirty="0" err="1">
                <a:effectLst/>
                <a:latin typeface="Calibri" panose="020F0502020204030204" pitchFamily="34" charset="0"/>
                <a:ea typeface="Calibri" panose="020F0502020204030204" pitchFamily="34" charset="0"/>
                <a:cs typeface="Calibri" panose="020F0502020204030204" pitchFamily="34" charset="0"/>
              </a:rPr>
              <a:t>μεταγνωστικών</a:t>
            </a:r>
            <a:r>
              <a:rPr lang="el-GR" sz="1800" dirty="0">
                <a:effectLst/>
                <a:latin typeface="Calibri" panose="020F0502020204030204" pitchFamily="34" charset="0"/>
                <a:ea typeface="Calibri" panose="020F0502020204030204" pitchFamily="34" charset="0"/>
                <a:cs typeface="Calibri" panose="020F0502020204030204" pitchFamily="34" charset="0"/>
              </a:rPr>
              <a:t> δεξιοτήτων και των δεξιοτήτων θεωρίας του νου σε εν ενεργεία εκπαιδευτικούς πρωτοβάθμιας και δευτεροβάθμιας εκπαίδευσης</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l-GR" sz="1800" b="1" dirty="0">
                <a:effectLst/>
                <a:latin typeface="Calibri" panose="020F0502020204030204" pitchFamily="34" charset="0"/>
                <a:ea typeface="Calibri" panose="020F0502020204030204" pitchFamily="34" charset="0"/>
                <a:cs typeface="Calibri" panose="020F0502020204030204" pitchFamily="34" charset="0"/>
              </a:rPr>
              <a:t>Παναγιώτα Μεταλλίδου</a:t>
            </a:r>
            <a:r>
              <a:rPr lang="el-GR" sz="1800" b="1" baseline="30000" dirty="0">
                <a:effectLst/>
                <a:latin typeface="Calibri" panose="020F0502020204030204" pitchFamily="34" charset="0"/>
                <a:ea typeface="Calibri" panose="020F0502020204030204" pitchFamily="34" charset="0"/>
                <a:cs typeface="Calibri" panose="020F0502020204030204" pitchFamily="34" charset="0"/>
              </a:rPr>
              <a:t>1</a:t>
            </a:r>
            <a:r>
              <a:rPr lang="el-GR" sz="1800" b="1" dirty="0">
                <a:effectLst/>
                <a:latin typeface="Calibri" panose="020F0502020204030204" pitchFamily="34" charset="0"/>
                <a:ea typeface="Calibri" panose="020F0502020204030204" pitchFamily="34" charset="0"/>
                <a:cs typeface="Calibri" panose="020F0502020204030204" pitchFamily="34" charset="0"/>
              </a:rPr>
              <a:t>, </a:t>
            </a:r>
            <a:r>
              <a:rPr lang="el-GR" sz="1800" b="1" dirty="0" err="1">
                <a:effectLst/>
                <a:latin typeface="Calibri" panose="020F0502020204030204" pitchFamily="34" charset="0"/>
                <a:ea typeface="Calibri" panose="020F0502020204030204" pitchFamily="34" charset="0"/>
                <a:cs typeface="Calibri" panose="020F0502020204030204" pitchFamily="34" charset="0"/>
              </a:rPr>
              <a:t>Πλουσία</a:t>
            </a:r>
            <a:r>
              <a:rPr lang="el-GR" sz="1800" b="1" dirty="0">
                <a:effectLst/>
                <a:latin typeface="Calibri" panose="020F0502020204030204" pitchFamily="34" charset="0"/>
                <a:ea typeface="Calibri" panose="020F0502020204030204" pitchFamily="34" charset="0"/>
                <a:cs typeface="Calibri" panose="020F0502020204030204" pitchFamily="34" charset="0"/>
              </a:rPr>
              <a:t> Μισαηλίδη</a:t>
            </a:r>
            <a:r>
              <a:rPr lang="el-GR" sz="1800" b="1" baseline="30000" dirty="0">
                <a:effectLst/>
                <a:latin typeface="Calibri" panose="020F0502020204030204" pitchFamily="34" charset="0"/>
                <a:ea typeface="Calibri" panose="020F0502020204030204" pitchFamily="34" charset="0"/>
                <a:cs typeface="Calibri" panose="020F0502020204030204" pitchFamily="34" charset="0"/>
              </a:rPr>
              <a:t>2</a:t>
            </a:r>
            <a:r>
              <a:rPr lang="el-GR" sz="1800" b="1" dirty="0">
                <a:effectLst/>
                <a:latin typeface="Calibri" panose="020F0502020204030204" pitchFamily="34" charset="0"/>
                <a:ea typeface="Calibri" panose="020F0502020204030204" pitchFamily="34" charset="0"/>
                <a:cs typeface="Calibri" panose="020F0502020204030204" pitchFamily="34" charset="0"/>
              </a:rPr>
              <a:t>, Ελεονώρα Παπαλεοντίου-Λουκά</a:t>
            </a:r>
            <a:r>
              <a:rPr lang="el-GR" sz="1800" b="1" baseline="30000" dirty="0">
                <a:effectLst/>
                <a:latin typeface="Calibri" panose="020F0502020204030204" pitchFamily="34" charset="0"/>
                <a:ea typeface="Calibri" panose="020F0502020204030204" pitchFamily="34" charset="0"/>
                <a:cs typeface="Calibri" panose="020F0502020204030204" pitchFamily="34" charset="0"/>
              </a:rPr>
              <a:t>3</a:t>
            </a:r>
            <a:r>
              <a:rPr lang="el-GR" sz="1800" b="1" dirty="0">
                <a:effectLst/>
                <a:latin typeface="Calibri" panose="020F0502020204030204" pitchFamily="34" charset="0"/>
                <a:ea typeface="Calibri" panose="020F0502020204030204" pitchFamily="34" charset="0"/>
                <a:cs typeface="Calibri" panose="020F0502020204030204" pitchFamily="34" charset="0"/>
              </a:rPr>
              <a:t>, Μαρία Κουτσελίνη</a:t>
            </a:r>
            <a:r>
              <a:rPr lang="el-GR" sz="1800" b="1" baseline="30000" dirty="0">
                <a:effectLst/>
                <a:latin typeface="Calibri" panose="020F0502020204030204" pitchFamily="34" charset="0"/>
                <a:ea typeface="Calibri" panose="020F0502020204030204" pitchFamily="34" charset="0"/>
                <a:cs typeface="Calibri" panose="020F0502020204030204" pitchFamily="34" charset="0"/>
              </a:rPr>
              <a:t>4</a:t>
            </a:r>
            <a:r>
              <a:rPr lang="el-GR" sz="1800" b="1" dirty="0">
                <a:effectLst/>
                <a:latin typeface="Calibri" panose="020F0502020204030204" pitchFamily="34" charset="0"/>
                <a:ea typeface="Calibri" panose="020F0502020204030204" pitchFamily="34" charset="0"/>
                <a:cs typeface="Calibri" panose="020F0502020204030204" pitchFamily="34" charset="0"/>
              </a:rPr>
              <a:t> και Καλυψώ Ιορδάνου</a:t>
            </a:r>
            <a:r>
              <a:rPr lang="el-GR" sz="1800" b="1" baseline="30000" dirty="0">
                <a:effectLst/>
                <a:latin typeface="Calibri" panose="020F0502020204030204" pitchFamily="34" charset="0"/>
                <a:ea typeface="Calibri" panose="020F0502020204030204" pitchFamily="34" charset="0"/>
                <a:cs typeface="Calibri" panose="020F0502020204030204" pitchFamily="34" charset="0"/>
              </a:rPr>
              <a:t>5</a:t>
            </a:r>
            <a:r>
              <a:rPr lang="el-GR" sz="1800" b="1" dirty="0">
                <a:effectLst/>
                <a:latin typeface="Calibri" panose="020F0502020204030204" pitchFamily="34" charset="0"/>
                <a:ea typeface="Calibri" panose="020F0502020204030204" pitchFamily="34" charset="0"/>
                <a:cs typeface="Calibri" panose="020F0502020204030204" pitchFamily="34"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1800" i="1" baseline="30000" dirty="0">
                <a:effectLst/>
                <a:latin typeface="Calibri" panose="020F0502020204030204" pitchFamily="34" charset="0"/>
                <a:ea typeface="Calibri" panose="020F0502020204030204" pitchFamily="34" charset="0"/>
                <a:cs typeface="Calibri" panose="020F0502020204030204" pitchFamily="34" charset="0"/>
              </a:rPr>
              <a:t>1</a:t>
            </a:r>
            <a:r>
              <a:rPr lang="el-GR" sz="1800" i="1" dirty="0">
                <a:effectLst/>
                <a:latin typeface="Calibri" panose="020F0502020204030204" pitchFamily="34" charset="0"/>
                <a:ea typeface="Calibri" panose="020F0502020204030204" pitchFamily="34" charset="0"/>
                <a:cs typeface="Calibri" panose="020F0502020204030204" pitchFamily="34" charset="0"/>
              </a:rPr>
              <a:t>Αριστοτέλειο Πανεπιστήμιο Θεσσαλονίκης</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baseline="30000" dirty="0">
                <a:effectLst/>
                <a:latin typeface="Calibri" panose="020F0502020204030204" pitchFamily="34" charset="0"/>
                <a:ea typeface="Calibri" panose="020F0502020204030204" pitchFamily="34" charset="0"/>
                <a:cs typeface="Calibri" panose="020F0502020204030204" pitchFamily="34" charset="0"/>
              </a:rPr>
              <a:t>2</a:t>
            </a:r>
            <a:r>
              <a:rPr lang="el-GR" sz="1800" i="1" dirty="0">
                <a:effectLst/>
                <a:latin typeface="Calibri" panose="020F0502020204030204" pitchFamily="34" charset="0"/>
                <a:ea typeface="Calibri" panose="020F0502020204030204" pitchFamily="34" charset="0"/>
                <a:cs typeface="Calibri" panose="020F0502020204030204" pitchFamily="34" charset="0"/>
              </a:rPr>
              <a:t>Πανεπιστήμιο Ιωαννίνων</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baseline="30000" dirty="0">
                <a:effectLst/>
                <a:latin typeface="Calibri" panose="020F0502020204030204" pitchFamily="34" charset="0"/>
                <a:ea typeface="Calibri" panose="020F0502020204030204" pitchFamily="34" charset="0"/>
                <a:cs typeface="Calibri" panose="020F0502020204030204" pitchFamily="34" charset="0"/>
              </a:rPr>
              <a:t>3</a:t>
            </a:r>
            <a:r>
              <a:rPr lang="en-US" sz="1800" i="1" dirty="0">
                <a:effectLst/>
                <a:latin typeface="Calibri" panose="020F0502020204030204" pitchFamily="34" charset="0"/>
                <a:ea typeface="Calibri" panose="020F0502020204030204" pitchFamily="34" charset="0"/>
                <a:cs typeface="Calibri" panose="020F0502020204030204" pitchFamily="34" charset="0"/>
              </a:rPr>
              <a:t>European University of Cyprus, </a:t>
            </a:r>
            <a:r>
              <a:rPr lang="en-US" sz="1800" i="1" baseline="30000" dirty="0">
                <a:effectLst/>
                <a:latin typeface="Calibri" panose="020F0502020204030204" pitchFamily="34" charset="0"/>
                <a:ea typeface="Calibri" panose="020F0502020204030204" pitchFamily="34" charset="0"/>
                <a:cs typeface="Calibri" panose="020F0502020204030204" pitchFamily="34" charset="0"/>
              </a:rPr>
              <a:t>4</a:t>
            </a:r>
            <a:r>
              <a:rPr lang="en-US" sz="1800" i="1" dirty="0">
                <a:effectLst/>
                <a:latin typeface="Calibri" panose="020F0502020204030204" pitchFamily="34" charset="0"/>
                <a:ea typeface="Calibri" panose="020F0502020204030204" pitchFamily="34" charset="0"/>
                <a:cs typeface="Calibri" panose="020F0502020204030204" pitchFamily="34" charset="0"/>
              </a:rPr>
              <a:t>University of Cyprus, </a:t>
            </a:r>
            <a:r>
              <a:rPr lang="en-US" sz="1800" i="1" baseline="30000" dirty="0">
                <a:effectLst/>
                <a:latin typeface="Calibri" panose="020F0502020204030204" pitchFamily="34" charset="0"/>
                <a:ea typeface="Calibri" panose="020F0502020204030204" pitchFamily="34" charset="0"/>
                <a:cs typeface="Calibri" panose="020F0502020204030204" pitchFamily="34" charset="0"/>
              </a:rPr>
              <a:t>5</a:t>
            </a:r>
            <a:r>
              <a:rPr lang="en-US" sz="1800" i="1" dirty="0">
                <a:effectLst/>
                <a:latin typeface="Calibri" panose="020F0502020204030204" pitchFamily="34" charset="0"/>
                <a:ea typeface="Calibri" panose="020F0502020204030204" pitchFamily="34" charset="0"/>
                <a:cs typeface="Calibri" panose="020F0502020204030204" pitchFamily="34" charset="0"/>
              </a:rPr>
              <a:t>University of Central Lancashire Cyprus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1800" i="1" dirty="0">
                <a:effectLst/>
                <a:latin typeface="Calibri" panose="020F0502020204030204" pitchFamily="34" charset="0"/>
                <a:ea typeface="MS Mincho" panose="02020609040205080304" pitchFamily="49" charset="-128"/>
                <a:cs typeface="Arial" panose="020B0604020202020204" pitchFamily="34" charset="0"/>
              </a:rPr>
              <a:t>In cooperation with: University of Coimbra, Portugal; University of Pecs, Hungary; Sapientia Hungarian University of Transylvania, Romania.</a:t>
            </a:r>
            <a:endParaRPr lang="el-GR" sz="1800" dirty="0">
              <a:effectLst/>
              <a:latin typeface="Cambria" panose="02040503050406030204" pitchFamily="18" charset="0"/>
              <a:ea typeface="MS Mincho" panose="02020609040205080304" pitchFamily="49" charset="-128"/>
              <a:cs typeface="Arial" panose="020B0604020202020204" pitchFamily="34" charset="0"/>
            </a:endParaRPr>
          </a:p>
          <a:p>
            <a:pPr marL="0" indent="0" algn="ctr">
              <a:buNone/>
            </a:pPr>
            <a:r>
              <a:rPr lang="en-US" sz="1800" b="1" dirty="0">
                <a:effectLst/>
                <a:latin typeface="Calibri" panose="020F0502020204030204" pitchFamily="34" charset="0"/>
                <a:ea typeface="MS Mincho" panose="02020609040205080304" pitchFamily="49" charset="-128"/>
                <a:cs typeface="Arial" panose="020B0604020202020204" pitchFamily="34" charset="0"/>
              </a:rPr>
              <a:t> </a:t>
            </a:r>
            <a:endParaRPr lang="el-GR" sz="1800" dirty="0">
              <a:effectLst/>
              <a:latin typeface="Cambria" panose="02040503050406030204" pitchFamily="18" charset="0"/>
              <a:ea typeface="MS Mincho" panose="02020609040205080304" pitchFamily="49" charset="-128"/>
              <a:cs typeface="Arial" panose="020B0604020202020204" pitchFamily="34" charset="0"/>
            </a:endParaRPr>
          </a:p>
          <a:p>
            <a:pPr marL="0" indent="0">
              <a:buNone/>
            </a:pP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1769858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522758-49A6-E94E-6DF3-9BC1F1AA6A22}"/>
              </a:ext>
            </a:extLst>
          </p:cNvPr>
          <p:cNvSpPr>
            <a:spLocks noGrp="1"/>
          </p:cNvSpPr>
          <p:nvPr>
            <p:ph type="title"/>
          </p:nvPr>
        </p:nvSpPr>
        <p:spPr/>
        <p:txBody>
          <a:bodyPr>
            <a:normAutofit/>
          </a:bodyPr>
          <a:lstStyle/>
          <a:p>
            <a:r>
              <a:rPr lang="en-US" sz="3600" b="1" dirty="0"/>
              <a:t>D.4 Presentations in Partner - Meetings</a:t>
            </a:r>
            <a:endParaRPr lang="el-GR" sz="3600" dirty="0"/>
          </a:p>
        </p:txBody>
      </p:sp>
      <p:sp>
        <p:nvSpPr>
          <p:cNvPr id="3" name="Θέση περιεχομένου 2">
            <a:extLst>
              <a:ext uri="{FF2B5EF4-FFF2-40B4-BE49-F238E27FC236}">
                <a16:creationId xmlns:a16="http://schemas.microsoft.com/office/drawing/2014/main" id="{B559D6D5-59E0-E68B-3281-FA393BC687B5}"/>
              </a:ext>
            </a:extLst>
          </p:cNvPr>
          <p:cNvSpPr>
            <a:spLocks noGrp="1"/>
          </p:cNvSpPr>
          <p:nvPr>
            <p:ph idx="1"/>
          </p:nvPr>
        </p:nvSpPr>
        <p:spPr>
          <a:xfrm>
            <a:off x="457200" y="1417638"/>
            <a:ext cx="8229600" cy="4708525"/>
          </a:xfrm>
        </p:spPr>
        <p:txBody>
          <a:bodyPr/>
          <a:lstStyle/>
          <a:p>
            <a:pPr marL="0" indent="0">
              <a:buNone/>
            </a:pPr>
            <a:r>
              <a:rPr lang="en-US" sz="2400" dirty="0"/>
              <a:t>During the kick off Meeting in Cyprus (14 October 2022)</a:t>
            </a:r>
          </a:p>
          <a:p>
            <a:pPr marL="0" indent="0">
              <a:buNone/>
            </a:pPr>
            <a:endParaRPr lang="en-US" sz="2400" b="1" dirty="0">
              <a:solidFill>
                <a:srgbClr val="008000"/>
              </a:solidFill>
            </a:endParaRPr>
          </a:p>
          <a:p>
            <a:pPr marL="0" indent="0">
              <a:buNone/>
            </a:pPr>
            <a:r>
              <a:rPr lang="en-US" sz="2400" b="1" dirty="0">
                <a:solidFill>
                  <a:srgbClr val="008000"/>
                </a:solidFill>
              </a:rPr>
              <a:t>P. Metallidou – Aristotle University of Thessaloniki</a:t>
            </a:r>
          </a:p>
          <a:p>
            <a:pPr marL="0" indent="0">
              <a:buNone/>
            </a:pPr>
            <a:r>
              <a:rPr lang="en-US" sz="2400" dirty="0"/>
              <a:t>Presentation of the proposed tools for teachers and students</a:t>
            </a:r>
          </a:p>
          <a:p>
            <a:pPr marL="0" indent="0">
              <a:buNone/>
            </a:pPr>
            <a:endParaRPr lang="en-US" sz="2400" dirty="0"/>
          </a:p>
          <a:p>
            <a:pPr marL="0" indent="0">
              <a:buNone/>
            </a:pPr>
            <a:r>
              <a:rPr lang="en-US" sz="2400" b="1" dirty="0">
                <a:solidFill>
                  <a:srgbClr val="008000"/>
                </a:solidFill>
              </a:rPr>
              <a:t>P. </a:t>
            </a:r>
            <a:r>
              <a:rPr lang="en-US" sz="2400" b="1" dirty="0" err="1">
                <a:solidFill>
                  <a:srgbClr val="008000"/>
                </a:solidFill>
              </a:rPr>
              <a:t>Misailidi</a:t>
            </a:r>
            <a:r>
              <a:rPr lang="en-US" sz="2400" b="1" dirty="0">
                <a:solidFill>
                  <a:srgbClr val="008000"/>
                </a:solidFill>
              </a:rPr>
              <a:t> - University of Ioannina </a:t>
            </a:r>
          </a:p>
          <a:p>
            <a:pPr marL="0" indent="0">
              <a:buNone/>
            </a:pPr>
            <a:r>
              <a:rPr lang="en-US" sz="2400" dirty="0"/>
              <a:t>Sent an outline of the activities and tasks completed by the </a:t>
            </a:r>
            <a:r>
              <a:rPr lang="en-US" sz="2400" dirty="0" err="1"/>
              <a:t>UoI</a:t>
            </a:r>
            <a:endParaRPr lang="el-GR" sz="2400" dirty="0"/>
          </a:p>
        </p:txBody>
      </p:sp>
      <p:sp>
        <p:nvSpPr>
          <p:cNvPr id="4" name="Θέση υποσέλιδου 3">
            <a:extLst>
              <a:ext uri="{FF2B5EF4-FFF2-40B4-BE49-F238E27FC236}">
                <a16:creationId xmlns:a16="http://schemas.microsoft.com/office/drawing/2014/main" id="{4F467359-FD61-208F-7566-4962C3C2B112}"/>
              </a:ext>
            </a:extLst>
          </p:cNvPr>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2315605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D.4 Presentations in Partner - Meetings</a:t>
            </a:r>
          </a:p>
        </p:txBody>
      </p:sp>
      <p:sp>
        <p:nvSpPr>
          <p:cNvPr id="3" name="Content Placeholder 2"/>
          <p:cNvSpPr>
            <a:spLocks noGrp="1"/>
          </p:cNvSpPr>
          <p:nvPr>
            <p:ph idx="1"/>
          </p:nvPr>
        </p:nvSpPr>
        <p:spPr>
          <a:xfrm>
            <a:off x="181429" y="1137920"/>
            <a:ext cx="8962571" cy="5218430"/>
          </a:xfrm>
        </p:spPr>
        <p:txBody>
          <a:bodyPr>
            <a:noAutofit/>
          </a:bodyPr>
          <a:lstStyle/>
          <a:p>
            <a:pPr marL="0" indent="0">
              <a:buNone/>
            </a:pPr>
            <a:r>
              <a:rPr lang="en-US" sz="1800" dirty="0"/>
              <a:t>During the Hungary Partner-meeting (23-24 February 2022):</a:t>
            </a:r>
          </a:p>
          <a:p>
            <a:pPr marL="0" indent="0">
              <a:buNone/>
            </a:pPr>
            <a:endParaRPr lang="en-US" sz="1800" dirty="0"/>
          </a:p>
          <a:p>
            <a:pPr>
              <a:buFont typeface="Courier New"/>
              <a:buChar char="o"/>
            </a:pPr>
            <a:r>
              <a:rPr lang="en-US" sz="1800" b="1" dirty="0">
                <a:solidFill>
                  <a:srgbClr val="008000"/>
                </a:solidFill>
              </a:rPr>
              <a:t>P. </a:t>
            </a:r>
            <a:r>
              <a:rPr lang="en-US" sz="1800" b="1" dirty="0" err="1">
                <a:solidFill>
                  <a:srgbClr val="008000"/>
                </a:solidFill>
              </a:rPr>
              <a:t>Metallidou</a:t>
            </a:r>
            <a:r>
              <a:rPr lang="en-US" sz="1800" b="1" dirty="0">
                <a:solidFill>
                  <a:srgbClr val="008000"/>
                </a:solidFill>
              </a:rPr>
              <a:t> – Aristotle University of Thessaloniki</a:t>
            </a:r>
          </a:p>
          <a:p>
            <a:pPr marL="363538" indent="-363538">
              <a:buNone/>
            </a:pPr>
            <a:r>
              <a:rPr lang="en-US" sz="1800" dirty="0"/>
              <a:t>Made a 30-minute presentation about: </a:t>
            </a:r>
          </a:p>
          <a:p>
            <a:pPr>
              <a:buFont typeface="Wingdings" panose="05000000000000000000" pitchFamily="2" charset="2"/>
              <a:buChar char="ü"/>
            </a:pPr>
            <a:r>
              <a:rPr lang="en-US" sz="1800" dirty="0"/>
              <a:t>the rationale of  the intervention program as regards metacognition </a:t>
            </a:r>
          </a:p>
          <a:p>
            <a:pPr lvl="1">
              <a:buFont typeface="Wingdings" panose="05000000000000000000" pitchFamily="2" charset="2"/>
              <a:buChar char="ü"/>
            </a:pPr>
            <a:r>
              <a:rPr lang="en-US" sz="1800" dirty="0"/>
              <a:t>why teaching metacognitive monitoring and strategic thinking is important, and the challenges for teachers  </a:t>
            </a:r>
          </a:p>
          <a:p>
            <a:pPr lvl="1">
              <a:buFont typeface="Wingdings" panose="05000000000000000000" pitchFamily="2" charset="2"/>
              <a:buChar char="ü"/>
            </a:pPr>
            <a:r>
              <a:rPr lang="en-US" sz="1800" dirty="0"/>
              <a:t>ways of raising students’ monitoring and control skills as well as activities that were to be implemented during the intervention</a:t>
            </a:r>
          </a:p>
          <a:p>
            <a:pPr marL="0" indent="0">
              <a:buNone/>
            </a:pPr>
            <a:endParaRPr lang="en-US" sz="1800" dirty="0"/>
          </a:p>
          <a:p>
            <a:pPr>
              <a:buFont typeface="Courier New"/>
              <a:buChar char="o"/>
            </a:pPr>
            <a:r>
              <a:rPr lang="en-US" sz="1800" b="1" dirty="0">
                <a:solidFill>
                  <a:srgbClr val="008000"/>
                </a:solidFill>
              </a:rPr>
              <a:t>P. </a:t>
            </a:r>
            <a:r>
              <a:rPr lang="en-US" sz="1800" b="1" dirty="0" err="1">
                <a:solidFill>
                  <a:srgbClr val="008000"/>
                </a:solidFill>
              </a:rPr>
              <a:t>Misailidi</a:t>
            </a:r>
            <a:r>
              <a:rPr lang="en-US" sz="1800" b="1" dirty="0">
                <a:solidFill>
                  <a:srgbClr val="008000"/>
                </a:solidFill>
              </a:rPr>
              <a:t> - University of </a:t>
            </a:r>
            <a:r>
              <a:rPr lang="en-US" sz="1800" b="1" dirty="0" err="1">
                <a:solidFill>
                  <a:srgbClr val="008000"/>
                </a:solidFill>
              </a:rPr>
              <a:t>Ioannina</a:t>
            </a:r>
            <a:r>
              <a:rPr lang="en-US" sz="1800" b="1" dirty="0">
                <a:solidFill>
                  <a:srgbClr val="008000"/>
                </a:solidFill>
              </a:rPr>
              <a:t> </a:t>
            </a:r>
          </a:p>
          <a:p>
            <a:pPr marL="363538" indent="-363538">
              <a:buNone/>
            </a:pPr>
            <a:r>
              <a:rPr lang="en-US" sz="1800" dirty="0"/>
              <a:t> Made a 20-minute presentation about: </a:t>
            </a:r>
          </a:p>
          <a:p>
            <a:pPr>
              <a:buFont typeface="Wingdings" panose="05000000000000000000" pitchFamily="2" charset="2"/>
              <a:buChar char="ü"/>
            </a:pPr>
            <a:r>
              <a:rPr lang="en-US" sz="1800" dirty="0"/>
              <a:t>the Theory of Mind construct and its development in childhood</a:t>
            </a:r>
          </a:p>
          <a:p>
            <a:pPr lvl="1">
              <a:buFont typeface="Wingdings" panose="05000000000000000000" pitchFamily="2" charset="2"/>
              <a:buChar char="ü"/>
            </a:pPr>
            <a:r>
              <a:rPr lang="en-US" sz="1800" dirty="0"/>
              <a:t>the aims of the PRO-ME-</a:t>
            </a:r>
            <a:r>
              <a:rPr lang="en-US" sz="1800" dirty="0" err="1"/>
              <a:t>ToM</a:t>
            </a:r>
            <a:r>
              <a:rPr lang="en-US" sz="1800" dirty="0"/>
              <a:t> with regard to theory of mind and</a:t>
            </a:r>
          </a:p>
          <a:p>
            <a:pPr lvl="1">
              <a:buFont typeface="Wingdings" panose="05000000000000000000" pitchFamily="2" charset="2"/>
              <a:buChar char="ü"/>
            </a:pPr>
            <a:r>
              <a:rPr lang="en-US" sz="1800" dirty="0"/>
              <a:t>the theory of mind tools (teacher and student) as well as the activities that were to be implemented during the intervention</a:t>
            </a:r>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3206665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Next steps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2400" b="1" dirty="0"/>
              <a:t>Follow up data from students </a:t>
            </a:r>
            <a:r>
              <a:rPr lang="en-US" sz="2400" dirty="0"/>
              <a:t>(November 2023)</a:t>
            </a:r>
          </a:p>
          <a:p>
            <a:pPr marL="0" indent="0">
              <a:buNone/>
            </a:pPr>
            <a:endParaRPr lang="en-US" sz="2400" dirty="0"/>
          </a:p>
          <a:p>
            <a:pPr>
              <a:buFont typeface="Wingdings" panose="05000000000000000000" pitchFamily="2" charset="2"/>
              <a:buChar char="ü"/>
            </a:pPr>
            <a:r>
              <a:rPr lang="en-US" sz="2400" b="1" dirty="0"/>
              <a:t>Data entry in the Excel and SPSS </a:t>
            </a:r>
            <a:r>
              <a:rPr lang="en-US" sz="2400" dirty="0"/>
              <a:t>(December 2023)</a:t>
            </a:r>
          </a:p>
          <a:p>
            <a:pPr>
              <a:buFont typeface="Wingdings" panose="05000000000000000000" pitchFamily="2" charset="2"/>
              <a:buChar char="ü"/>
            </a:pPr>
            <a:endParaRPr lang="en-US" sz="2400" dirty="0"/>
          </a:p>
          <a:p>
            <a:pPr>
              <a:buFont typeface="Wingdings" panose="05000000000000000000" pitchFamily="2" charset="2"/>
              <a:buChar char="ü"/>
            </a:pPr>
            <a:r>
              <a:rPr lang="en-US" sz="2400" b="1" dirty="0"/>
              <a:t>Add data from control </a:t>
            </a:r>
            <a:r>
              <a:rPr lang="en-US" sz="2400" b="1"/>
              <a:t>groups </a:t>
            </a:r>
            <a:endParaRPr lang="en-US" sz="2400" b="1" dirty="0"/>
          </a:p>
          <a:p>
            <a:pPr marL="0" indent="0">
              <a:buNone/>
            </a:pPr>
            <a:endParaRPr lang="en-US" sz="2400" dirty="0"/>
          </a:p>
          <a:p>
            <a:pPr>
              <a:buFont typeface="Wingdings" panose="05000000000000000000" pitchFamily="2" charset="2"/>
              <a:buChar char="ü"/>
            </a:pPr>
            <a:r>
              <a:rPr lang="en-US" sz="2400" dirty="0"/>
              <a:t> </a:t>
            </a:r>
            <a:r>
              <a:rPr lang="en-US" sz="2400" b="1" dirty="0"/>
              <a:t>Preparation of articles</a:t>
            </a:r>
          </a:p>
          <a:p>
            <a:pPr>
              <a:buFont typeface="Wingdings" panose="05000000000000000000" pitchFamily="2" charset="2"/>
              <a:buChar char="ü"/>
            </a:pPr>
            <a:endParaRPr lang="en-US" sz="2400" b="1" dirty="0"/>
          </a:p>
          <a:p>
            <a:pPr>
              <a:buFont typeface="Wingdings" panose="05000000000000000000" pitchFamily="2" charset="2"/>
              <a:buChar char="ü"/>
            </a:pPr>
            <a:r>
              <a:rPr lang="en-US" sz="2400" b="1" dirty="0"/>
              <a:t>Preparation of the scientific meeting </a:t>
            </a:r>
            <a:r>
              <a:rPr lang="en-US" sz="2400" dirty="0"/>
              <a:t>with partners’ and  teachers’ participation in Thessaloniki (May 2024)</a:t>
            </a:r>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529483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a:t>Thank you for your attendance!  </a:t>
            </a:r>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3819967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4844" y="1553796"/>
            <a:ext cx="7790417" cy="3561724"/>
          </a:xfrm>
          <a:prstGeom prst="rect">
            <a:avLst/>
          </a:prstGeom>
        </p:spPr>
      </p:pic>
      <p:sp>
        <p:nvSpPr>
          <p:cNvPr id="3" name="Footer Placeholder 2"/>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174861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9780"/>
            <a:ext cx="8229600" cy="1143000"/>
          </a:xfrm>
        </p:spPr>
        <p:txBody>
          <a:bodyPr>
            <a:normAutofit fontScale="90000"/>
          </a:bodyPr>
          <a:lstStyle/>
          <a:p>
            <a:r>
              <a:rPr lang="en-US" dirty="0"/>
              <a:t>Activities that have been completed </a:t>
            </a:r>
            <a:br>
              <a:rPr lang="en-US" dirty="0"/>
            </a:br>
            <a:r>
              <a:rPr lang="en-US" dirty="0"/>
              <a:t>between</a:t>
            </a:r>
            <a:br>
              <a:rPr lang="en-US" dirty="0"/>
            </a:br>
            <a:br>
              <a:rPr lang="en-US" dirty="0"/>
            </a:br>
            <a:r>
              <a:rPr lang="en-US" b="1" dirty="0"/>
              <a:t>September 2022 - September 2023</a:t>
            </a:r>
          </a:p>
        </p:txBody>
      </p:sp>
      <p:sp>
        <p:nvSpPr>
          <p:cNvPr id="4" name="Footer Placeholder 3"/>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252799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760"/>
            <a:ext cx="8229600" cy="406400"/>
          </a:xfrm>
        </p:spPr>
        <p:txBody>
          <a:bodyPr>
            <a:normAutofit fontScale="90000"/>
          </a:bodyPr>
          <a:lstStyle/>
          <a:p>
            <a:r>
              <a:rPr lang="en-US" sz="3600" b="1" dirty="0"/>
              <a:t>A. Preparation of the PRO-ME-</a:t>
            </a:r>
            <a:r>
              <a:rPr lang="en-US" sz="3600" b="1" dirty="0" err="1"/>
              <a:t>ToM’s</a:t>
            </a:r>
            <a:r>
              <a:rPr lang="en-US" sz="3600" b="1" dirty="0"/>
              <a:t> Tools</a:t>
            </a:r>
            <a:br>
              <a:rPr lang="en-US" sz="3600" b="1" dirty="0"/>
            </a:br>
            <a:r>
              <a:rPr lang="en-US" sz="2700" b="1" dirty="0">
                <a:solidFill>
                  <a:srgbClr val="008000"/>
                </a:solidFill>
              </a:rPr>
              <a:t>University of Ioannina &amp; Aristotle University of Thessaloniki</a:t>
            </a:r>
            <a:br>
              <a:rPr lang="el-GR" sz="3600" b="1" dirty="0">
                <a:solidFill>
                  <a:srgbClr val="008000"/>
                </a:solidFill>
              </a:rPr>
            </a:br>
            <a:endParaRPr lang="en-US" sz="3600" dirty="0"/>
          </a:p>
        </p:txBody>
      </p:sp>
      <p:sp>
        <p:nvSpPr>
          <p:cNvPr id="3" name="Content Placeholder 2"/>
          <p:cNvSpPr>
            <a:spLocks noGrp="1"/>
          </p:cNvSpPr>
          <p:nvPr>
            <p:ph idx="1"/>
          </p:nvPr>
        </p:nvSpPr>
        <p:spPr>
          <a:xfrm>
            <a:off x="233680" y="1300480"/>
            <a:ext cx="8453120" cy="4825683"/>
          </a:xfrm>
        </p:spPr>
        <p:txBody>
          <a:bodyPr>
            <a:normAutofit/>
          </a:bodyPr>
          <a:lstStyle/>
          <a:p>
            <a:pPr lvl="1" algn="just">
              <a:lnSpc>
                <a:spcPct val="90000"/>
              </a:lnSpc>
              <a:buFont typeface="Courier New" panose="02070309020205020404" pitchFamily="49" charset="0"/>
              <a:buChar char="o"/>
            </a:pPr>
            <a:r>
              <a:rPr lang="en-US" sz="2400" b="1" dirty="0"/>
              <a:t>Participating in meetings </a:t>
            </a:r>
            <a:r>
              <a:rPr lang="en-US" sz="2400" dirty="0"/>
              <a:t>from September </a:t>
            </a:r>
            <a:r>
              <a:rPr lang="el-GR" sz="2400" dirty="0"/>
              <a:t>2022 </a:t>
            </a:r>
            <a:r>
              <a:rPr lang="en-US" sz="2400" dirty="0"/>
              <a:t>till February 2023 aiming at the selection or adaptation of tools to be used in the intervention.</a:t>
            </a:r>
          </a:p>
          <a:p>
            <a:pPr lvl="1" algn="just">
              <a:lnSpc>
                <a:spcPct val="90000"/>
              </a:lnSpc>
              <a:buFont typeface="Courier New" panose="02070309020205020404" pitchFamily="49" charset="0"/>
              <a:buChar char="o"/>
            </a:pPr>
            <a:endParaRPr lang="en-US" sz="2400" dirty="0"/>
          </a:p>
          <a:p>
            <a:pPr lvl="1" algn="just">
              <a:lnSpc>
                <a:spcPct val="90000"/>
              </a:lnSpc>
              <a:buFont typeface="Courier New" panose="02070309020205020404" pitchFamily="49" charset="0"/>
              <a:buChar char="o"/>
            </a:pPr>
            <a:r>
              <a:rPr lang="en-US" sz="2400" b="1" dirty="0"/>
              <a:t>Developed or adapted tools </a:t>
            </a:r>
            <a:r>
              <a:rPr lang="en-US" sz="2400" dirty="0"/>
              <a:t>for assessing teachers’ and students’ Metacognition and Theory of Mind.</a:t>
            </a:r>
          </a:p>
          <a:p>
            <a:pPr lvl="1" algn="just">
              <a:lnSpc>
                <a:spcPct val="90000"/>
              </a:lnSpc>
              <a:buFont typeface="Courier New" panose="02070309020205020404" pitchFamily="49" charset="0"/>
              <a:buChar char="o"/>
            </a:pPr>
            <a:endParaRPr lang="en-US" sz="2400" dirty="0"/>
          </a:p>
          <a:p>
            <a:pPr lvl="1" algn="just">
              <a:lnSpc>
                <a:spcPct val="90000"/>
              </a:lnSpc>
              <a:buFont typeface="Courier New" panose="02070309020205020404" pitchFamily="49" charset="0"/>
              <a:buChar char="o"/>
            </a:pPr>
            <a:r>
              <a:rPr lang="en-US" sz="2400" b="1" dirty="0"/>
              <a:t>Translated</a:t>
            </a:r>
            <a:r>
              <a:rPr lang="en-US" sz="2400" dirty="0"/>
              <a:t> the new tools in English/Greek</a:t>
            </a:r>
          </a:p>
          <a:p>
            <a:pPr lvl="1" algn="just">
              <a:lnSpc>
                <a:spcPct val="90000"/>
              </a:lnSpc>
              <a:buFont typeface="Courier New" panose="02070309020205020404" pitchFamily="49" charset="0"/>
              <a:buChar char="o"/>
            </a:pPr>
            <a:endParaRPr lang="en-US" sz="2400" dirty="0"/>
          </a:p>
          <a:p>
            <a:pPr lvl="1" algn="just">
              <a:lnSpc>
                <a:spcPct val="90000"/>
              </a:lnSpc>
              <a:buFont typeface="Courier New" panose="02070309020205020404" pitchFamily="49" charset="0"/>
              <a:buChar char="o"/>
            </a:pPr>
            <a:r>
              <a:rPr lang="en-US" sz="2400" b="1" dirty="0"/>
              <a:t>Prepared scoring directions</a:t>
            </a:r>
          </a:p>
          <a:p>
            <a:pPr lvl="1" algn="just">
              <a:lnSpc>
                <a:spcPct val="90000"/>
              </a:lnSpc>
              <a:buFont typeface="Courier New" panose="02070309020205020404" pitchFamily="49" charset="0"/>
              <a:buChar char="o"/>
            </a:pPr>
            <a:endParaRPr lang="en-US" sz="2400" dirty="0"/>
          </a:p>
          <a:p>
            <a:pPr lvl="1" algn="just">
              <a:lnSpc>
                <a:spcPct val="90000"/>
              </a:lnSpc>
              <a:buFont typeface="Courier New" panose="02070309020205020404" pitchFamily="49" charset="0"/>
              <a:buChar char="o"/>
            </a:pPr>
            <a:r>
              <a:rPr lang="en-US" sz="2400" b="1" dirty="0"/>
              <a:t>Pilot testing </a:t>
            </a:r>
            <a:r>
              <a:rPr lang="en-US" sz="2400" dirty="0"/>
              <a:t>part of the tools</a:t>
            </a:r>
          </a:p>
          <a:p>
            <a:pPr marL="0" indent="0">
              <a:buNone/>
            </a:pPr>
            <a:endParaRPr lang="en-US" dirty="0"/>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319020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A.1 Preparation of Teacher - Tools</a:t>
            </a:r>
          </a:p>
        </p:txBody>
      </p:sp>
      <p:sp>
        <p:nvSpPr>
          <p:cNvPr id="3" name="Content Placeholder 2"/>
          <p:cNvSpPr>
            <a:spLocks noGrp="1"/>
          </p:cNvSpPr>
          <p:nvPr>
            <p:ph idx="1"/>
          </p:nvPr>
        </p:nvSpPr>
        <p:spPr>
          <a:xfrm>
            <a:off x="457200" y="1276141"/>
            <a:ext cx="8229600" cy="5080209"/>
          </a:xfrm>
        </p:spPr>
        <p:txBody>
          <a:bodyPr>
            <a:normAutofit fontScale="92500" lnSpcReduction="20000"/>
          </a:bodyPr>
          <a:lstStyle/>
          <a:p>
            <a:pPr marL="0" indent="0" algn="just">
              <a:buNone/>
            </a:pPr>
            <a:r>
              <a:rPr lang="en-US" sz="2800" b="1" dirty="0">
                <a:solidFill>
                  <a:srgbClr val="008000"/>
                </a:solidFill>
              </a:rPr>
              <a:t>Aristotle University of Thessaloniki</a:t>
            </a:r>
            <a:endParaRPr lang="el-GR" sz="2600" dirty="0">
              <a:solidFill>
                <a:srgbClr val="008000"/>
              </a:solidFill>
            </a:endParaRPr>
          </a:p>
          <a:p>
            <a:pPr lvl="0" algn="just">
              <a:lnSpc>
                <a:spcPct val="90000"/>
              </a:lnSpc>
              <a:buFont typeface="Courier New"/>
              <a:buChar char="o"/>
            </a:pPr>
            <a:endParaRPr lang="el-GR" sz="2400" dirty="0"/>
          </a:p>
          <a:p>
            <a:pPr lvl="0" algn="just">
              <a:lnSpc>
                <a:spcPct val="90000"/>
              </a:lnSpc>
              <a:buFont typeface="Courier New"/>
              <a:buChar char="o"/>
            </a:pPr>
            <a:r>
              <a:rPr lang="en-US" sz="2400" b="1" dirty="0"/>
              <a:t>Developed one self-report questionnaire </a:t>
            </a:r>
            <a:r>
              <a:rPr lang="en-US" sz="2400" dirty="0"/>
              <a:t>assessing: </a:t>
            </a:r>
          </a:p>
          <a:p>
            <a:pPr marL="798513" lvl="1" indent="-341313" algn="just">
              <a:lnSpc>
                <a:spcPct val="90000"/>
              </a:lnSpc>
              <a:buFont typeface="+mj-lt"/>
              <a:buAutoNum type="romanLcPeriod"/>
            </a:pPr>
            <a:r>
              <a:rPr lang="en-US" sz="2200" dirty="0"/>
              <a:t>teachers’ beliefs about the usefulness of various learning strategies and teaching practices aiming to enhance students’ metacognitive knowledge and skills. (</a:t>
            </a:r>
            <a:r>
              <a:rPr lang="en-US" sz="2200" b="1" dirty="0"/>
              <a:t>Translated in English for the partners)</a:t>
            </a:r>
          </a:p>
          <a:p>
            <a:pPr marL="0" indent="0" algn="just">
              <a:lnSpc>
                <a:spcPct val="90000"/>
              </a:lnSpc>
              <a:buNone/>
            </a:pPr>
            <a:endParaRPr lang="en-US" sz="2400" b="1" dirty="0"/>
          </a:p>
          <a:p>
            <a:pPr algn="just">
              <a:lnSpc>
                <a:spcPct val="90000"/>
              </a:lnSpc>
              <a:buFont typeface="Courier New"/>
              <a:buChar char="o"/>
            </a:pPr>
            <a:r>
              <a:rPr lang="en-US" sz="2400" b="1" dirty="0"/>
              <a:t>Selected a second self-report questionnaire </a:t>
            </a:r>
            <a:r>
              <a:rPr lang="en-US" sz="2400" dirty="0"/>
              <a:t>-from the ones available in the literature- to assess teachers’ metacognitive awareness about themselves as teachers </a:t>
            </a:r>
            <a:r>
              <a:rPr lang="en-US" sz="2100" i="1" dirty="0"/>
              <a:t>(Metacognitive Awareness Inventory for Teachers (MAIT) </a:t>
            </a:r>
            <a:r>
              <a:rPr lang="en-US" sz="2100" dirty="0" err="1"/>
              <a:t>Balcikanli</a:t>
            </a:r>
            <a:r>
              <a:rPr lang="en-US" sz="2100" dirty="0"/>
              <a:t>, 2011, adapted and validated in 617 Greek teachers by </a:t>
            </a:r>
            <a:r>
              <a:rPr lang="en-US" sz="2100" dirty="0" err="1"/>
              <a:t>Koulianou</a:t>
            </a:r>
            <a:r>
              <a:rPr lang="en-US" sz="2100" dirty="0"/>
              <a:t> et al, 2021).</a:t>
            </a:r>
          </a:p>
          <a:p>
            <a:pPr marL="0" indent="0" algn="just">
              <a:lnSpc>
                <a:spcPct val="90000"/>
              </a:lnSpc>
              <a:buNone/>
            </a:pPr>
            <a:endParaRPr lang="en-US" sz="2400" dirty="0"/>
          </a:p>
          <a:p>
            <a:pPr algn="just">
              <a:lnSpc>
                <a:spcPct val="90000"/>
              </a:lnSpc>
              <a:buFont typeface="Courier New"/>
              <a:buChar char="o"/>
            </a:pPr>
            <a:r>
              <a:rPr lang="en-US" sz="2400" b="1" dirty="0"/>
              <a:t>Prepared the scoring directions </a:t>
            </a:r>
            <a:r>
              <a:rPr lang="en-US" sz="2400" dirty="0"/>
              <a:t>for both questionnaires. </a:t>
            </a:r>
          </a:p>
          <a:p>
            <a:pPr algn="just">
              <a:lnSpc>
                <a:spcPct val="90000"/>
              </a:lnSpc>
              <a:buFont typeface="Courier New"/>
              <a:buChar char="o"/>
            </a:pPr>
            <a:endParaRPr lang="en-US" sz="2400" dirty="0"/>
          </a:p>
          <a:p>
            <a:pPr algn="just">
              <a:lnSpc>
                <a:spcPct val="90000"/>
              </a:lnSpc>
              <a:buFont typeface="Courier New"/>
              <a:buChar char="o"/>
            </a:pPr>
            <a:r>
              <a:rPr lang="en-US" sz="2400" b="1" dirty="0"/>
              <a:t>Tested both questionnaires in a sample of 151 Greek teachers </a:t>
            </a:r>
            <a:r>
              <a:rPr lang="en-US" sz="2400" dirty="0"/>
              <a:t>(72 from primary and 79 from secondary education).</a:t>
            </a:r>
          </a:p>
          <a:p>
            <a:pPr marL="0" indent="0" algn="just">
              <a:buNone/>
            </a:pPr>
            <a:endParaRPr lang="en-US" sz="2600" dirty="0"/>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65255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24"/>
            <a:ext cx="8229600" cy="1143000"/>
          </a:xfrm>
        </p:spPr>
        <p:txBody>
          <a:bodyPr>
            <a:normAutofit/>
          </a:bodyPr>
          <a:lstStyle/>
          <a:p>
            <a:r>
              <a:rPr lang="en-US" sz="4000" b="1" dirty="0"/>
              <a:t>A.1 Preparation of Teacher - Tools  </a:t>
            </a:r>
          </a:p>
        </p:txBody>
      </p:sp>
      <p:sp>
        <p:nvSpPr>
          <p:cNvPr id="3" name="Content Placeholder 2"/>
          <p:cNvSpPr>
            <a:spLocks noGrp="1"/>
          </p:cNvSpPr>
          <p:nvPr>
            <p:ph idx="1"/>
          </p:nvPr>
        </p:nvSpPr>
        <p:spPr>
          <a:xfrm>
            <a:off x="457200" y="1199924"/>
            <a:ext cx="8229600" cy="5658076"/>
          </a:xfrm>
        </p:spPr>
        <p:txBody>
          <a:bodyPr>
            <a:normAutofit/>
          </a:bodyPr>
          <a:lstStyle/>
          <a:p>
            <a:pPr marL="0" indent="0" algn="just">
              <a:buNone/>
            </a:pPr>
            <a:r>
              <a:rPr lang="en-US" sz="2800" b="1" dirty="0">
                <a:solidFill>
                  <a:srgbClr val="008000"/>
                </a:solidFill>
              </a:rPr>
              <a:t>University of </a:t>
            </a:r>
            <a:r>
              <a:rPr lang="en-US" sz="2800" b="1" dirty="0" err="1">
                <a:solidFill>
                  <a:srgbClr val="008000"/>
                </a:solidFill>
              </a:rPr>
              <a:t>Ioannina</a:t>
            </a:r>
            <a:endParaRPr lang="el-GR" sz="2800" dirty="0">
              <a:solidFill>
                <a:srgbClr val="008000"/>
              </a:solidFill>
            </a:endParaRPr>
          </a:p>
          <a:p>
            <a:pPr lvl="0" algn="just">
              <a:lnSpc>
                <a:spcPct val="90000"/>
              </a:lnSpc>
              <a:buFont typeface="Courier New"/>
              <a:buChar char="o"/>
            </a:pPr>
            <a:r>
              <a:rPr lang="en-US" sz="2400" b="1" dirty="0"/>
              <a:t>Developed two questionnaires </a:t>
            </a:r>
            <a:r>
              <a:rPr lang="en-US" sz="2400" dirty="0"/>
              <a:t>assessing: </a:t>
            </a:r>
          </a:p>
          <a:p>
            <a:pPr marL="798513" lvl="1" indent="-341313" algn="just">
              <a:lnSpc>
                <a:spcPct val="90000"/>
              </a:lnSpc>
              <a:buFont typeface="+mj-lt"/>
              <a:buAutoNum type="romanLcPeriod"/>
            </a:pPr>
            <a:r>
              <a:rPr lang="en-US" sz="2200" dirty="0"/>
              <a:t>teachers’ awareness of their students’ theory of mind skills. </a:t>
            </a:r>
          </a:p>
          <a:p>
            <a:pPr marL="798513" lvl="1" indent="-341313" algn="just">
              <a:lnSpc>
                <a:spcPct val="90000"/>
              </a:lnSpc>
              <a:buFont typeface="+mj-lt"/>
              <a:buAutoNum type="romanLcPeriod"/>
            </a:pPr>
            <a:r>
              <a:rPr lang="en-US" sz="2200" dirty="0"/>
              <a:t>teachers’ everyday teaching practices aiming to enhance students’ </a:t>
            </a:r>
            <a:r>
              <a:rPr lang="en-US" sz="2200" dirty="0" err="1"/>
              <a:t>ToM</a:t>
            </a:r>
            <a:r>
              <a:rPr lang="en-US" sz="2200" dirty="0"/>
              <a:t> skills</a:t>
            </a:r>
          </a:p>
          <a:p>
            <a:pPr algn="just">
              <a:lnSpc>
                <a:spcPct val="90000"/>
              </a:lnSpc>
              <a:buFont typeface="Courier New"/>
              <a:buChar char="o"/>
            </a:pPr>
            <a:endParaRPr lang="en-US" sz="2400" dirty="0"/>
          </a:p>
          <a:p>
            <a:pPr algn="just">
              <a:lnSpc>
                <a:spcPct val="90000"/>
              </a:lnSpc>
              <a:buFont typeface="Courier New"/>
              <a:buChar char="o"/>
            </a:pPr>
            <a:r>
              <a:rPr lang="en-US" sz="2400" b="1" dirty="0"/>
              <a:t>Selected and adapted</a:t>
            </a:r>
            <a:r>
              <a:rPr lang="en-US" sz="2400" b="1" dirty="0">
                <a:solidFill>
                  <a:srgbClr val="FF0000"/>
                </a:solidFill>
              </a:rPr>
              <a:t> </a:t>
            </a:r>
            <a:r>
              <a:rPr lang="en-US" sz="2400" b="1" dirty="0"/>
              <a:t>a third questionnaire </a:t>
            </a:r>
            <a:r>
              <a:rPr lang="en-US" sz="2400" dirty="0"/>
              <a:t>-from the ones available in the literature- to assess teachers’ understanding of students’ theory of mind.</a:t>
            </a:r>
          </a:p>
          <a:p>
            <a:pPr algn="just">
              <a:lnSpc>
                <a:spcPct val="90000"/>
              </a:lnSpc>
              <a:buFont typeface="Courier New"/>
              <a:buChar char="o"/>
            </a:pPr>
            <a:r>
              <a:rPr lang="en-US" sz="2400" b="1" dirty="0"/>
              <a:t>Prepared the scoring directions </a:t>
            </a:r>
            <a:r>
              <a:rPr lang="en-US" sz="2400" dirty="0"/>
              <a:t>for all three questionnaires. </a:t>
            </a:r>
          </a:p>
          <a:p>
            <a:pPr algn="just">
              <a:lnSpc>
                <a:spcPct val="90000"/>
              </a:lnSpc>
              <a:buFont typeface="Courier New"/>
              <a:buChar char="o"/>
            </a:pPr>
            <a:r>
              <a:rPr lang="en-US" sz="2400" b="1" dirty="0"/>
              <a:t>Translated all three questionnaires in Greek</a:t>
            </a:r>
            <a:r>
              <a:rPr lang="en-US" sz="2400" dirty="0"/>
              <a:t> [for use by the Greek and Cypriot partners].</a:t>
            </a:r>
          </a:p>
          <a:p>
            <a:pPr algn="just">
              <a:lnSpc>
                <a:spcPct val="90000"/>
              </a:lnSpc>
              <a:buFont typeface="Courier New"/>
              <a:buChar char="o"/>
            </a:pPr>
            <a:endParaRPr lang="en-US" sz="2800" dirty="0"/>
          </a:p>
          <a:p>
            <a:pPr algn="just"/>
            <a:endParaRPr lang="en-US" dirty="0"/>
          </a:p>
          <a:p>
            <a:pPr algn="just"/>
            <a:endParaRPr lang="en-US" dirty="0"/>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312061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A.2 Preparation of Student - Tools</a:t>
            </a:r>
          </a:p>
        </p:txBody>
      </p:sp>
      <p:sp>
        <p:nvSpPr>
          <p:cNvPr id="3" name="Content Placeholder 2"/>
          <p:cNvSpPr>
            <a:spLocks noGrp="1"/>
          </p:cNvSpPr>
          <p:nvPr>
            <p:ph idx="1"/>
          </p:nvPr>
        </p:nvSpPr>
        <p:spPr>
          <a:xfrm>
            <a:off x="457200" y="1316334"/>
            <a:ext cx="8229600" cy="5541666"/>
          </a:xfrm>
        </p:spPr>
        <p:txBody>
          <a:bodyPr>
            <a:normAutofit fontScale="62500" lnSpcReduction="20000"/>
          </a:bodyPr>
          <a:lstStyle/>
          <a:p>
            <a:pPr marL="0" lvl="0" indent="0" algn="just">
              <a:buNone/>
            </a:pPr>
            <a:r>
              <a:rPr lang="en-US" sz="2800" b="1" dirty="0">
                <a:solidFill>
                  <a:srgbClr val="008000"/>
                </a:solidFill>
              </a:rPr>
              <a:t>Aristotle University of Thessaloniki</a:t>
            </a:r>
            <a:endParaRPr lang="el-GR" sz="2800" b="1" dirty="0">
              <a:solidFill>
                <a:srgbClr val="008000"/>
              </a:solidFill>
            </a:endParaRPr>
          </a:p>
          <a:p>
            <a:pPr lvl="0" algn="just">
              <a:buFont typeface="Courier New"/>
              <a:buChar char="o"/>
            </a:pPr>
            <a:r>
              <a:rPr lang="en-US" sz="3200" b="1" dirty="0"/>
              <a:t>Developed and adapted a battery of tasks</a:t>
            </a:r>
            <a:r>
              <a:rPr lang="en-US" sz="3200" dirty="0"/>
              <a:t> </a:t>
            </a:r>
            <a:r>
              <a:rPr lang="en-US" sz="3200" b="1" dirty="0"/>
              <a:t>to assess students’ metacognitive knowledge and skills</a:t>
            </a:r>
            <a:r>
              <a:rPr lang="el-GR" sz="3200" dirty="0"/>
              <a:t> (</a:t>
            </a:r>
            <a:r>
              <a:rPr lang="en-US" sz="3200" dirty="0"/>
              <a:t>for the pre, post and the follow up phase of the intervention)</a:t>
            </a:r>
            <a:r>
              <a:rPr lang="en-US" dirty="0"/>
              <a:t> </a:t>
            </a:r>
            <a:r>
              <a:rPr lang="en-US" sz="3200" dirty="0"/>
              <a:t>[to be used by all partners]</a:t>
            </a:r>
          </a:p>
          <a:p>
            <a:pPr lvl="0" algn="just">
              <a:buFont typeface="Courier New"/>
              <a:buChar char="o"/>
            </a:pPr>
            <a:endParaRPr lang="en-US" sz="3200" dirty="0"/>
          </a:p>
          <a:p>
            <a:pPr lvl="0" algn="just">
              <a:buFont typeface="Courier New"/>
              <a:buChar char="o"/>
            </a:pPr>
            <a:r>
              <a:rPr lang="en-US" sz="3200" dirty="0"/>
              <a:t>Metacognition tasks are targeting children’s: </a:t>
            </a:r>
          </a:p>
          <a:p>
            <a:pPr marL="363538" indent="-363538">
              <a:buFont typeface="+mj-lt"/>
              <a:buAutoNum type="romanLcPeriod"/>
            </a:pPr>
            <a:r>
              <a:rPr lang="en-US" sz="3200" b="1" dirty="0"/>
              <a:t>Awareness of their difficulties while studying Language or/and Physics in school and home </a:t>
            </a:r>
            <a:r>
              <a:rPr lang="en-US" sz="3200" dirty="0"/>
              <a:t>(a 14 items self-report questionnaire)</a:t>
            </a:r>
          </a:p>
          <a:p>
            <a:pPr marL="363538" indent="-363538" algn="just">
              <a:buFont typeface="+mj-lt"/>
              <a:buAutoNum type="romanLcPeriod"/>
            </a:pPr>
            <a:r>
              <a:rPr lang="en-US" b="1" dirty="0"/>
              <a:t>Metacognitive monitoring skills</a:t>
            </a:r>
            <a:r>
              <a:rPr lang="en-US" sz="3200" b="1" dirty="0"/>
              <a:t> </a:t>
            </a:r>
            <a:r>
              <a:rPr lang="en-US" sz="3200" dirty="0"/>
              <a:t>(6 fictional stories which contained errors to be detected, 4 for the primary and 2 for the secondary students)</a:t>
            </a:r>
          </a:p>
          <a:p>
            <a:pPr lvl="0" algn="just">
              <a:buFont typeface="Courier New"/>
              <a:buChar char="o"/>
            </a:pPr>
            <a:endParaRPr lang="en-US" sz="3200" dirty="0"/>
          </a:p>
          <a:p>
            <a:pPr lvl="0" algn="just">
              <a:buFont typeface="Courier New"/>
              <a:buChar char="o"/>
            </a:pPr>
            <a:r>
              <a:rPr lang="en-US" sz="3200" b="1" dirty="0"/>
              <a:t>Prepared the scoring criteria </a:t>
            </a:r>
            <a:r>
              <a:rPr lang="en-US" sz="3200" dirty="0"/>
              <a:t>to be used by all PRO-ME-</a:t>
            </a:r>
            <a:r>
              <a:rPr lang="en-US" sz="3200" dirty="0" err="1"/>
              <a:t>ToM</a:t>
            </a:r>
            <a:r>
              <a:rPr lang="en-US" sz="3200" dirty="0"/>
              <a:t> partners to score students’ responses in the tasks </a:t>
            </a:r>
          </a:p>
          <a:p>
            <a:pPr algn="just">
              <a:buFont typeface="Courier New"/>
              <a:buChar char="o"/>
            </a:pPr>
            <a:r>
              <a:rPr lang="en-US" sz="3200" b="1" dirty="0"/>
              <a:t>Translated all student measures in English </a:t>
            </a:r>
            <a:r>
              <a:rPr lang="en-US" sz="3200" dirty="0"/>
              <a:t>[to be used by all PRO-ME-</a:t>
            </a:r>
            <a:r>
              <a:rPr lang="en-US" sz="3200" dirty="0" err="1"/>
              <a:t>ToM</a:t>
            </a:r>
            <a:r>
              <a:rPr lang="en-US" sz="3200" dirty="0"/>
              <a:t> partners]</a:t>
            </a:r>
          </a:p>
          <a:p>
            <a:pPr algn="just">
              <a:buFont typeface="Courier New"/>
              <a:buChar char="o"/>
            </a:pPr>
            <a:r>
              <a:rPr lang="en-US" b="1" dirty="0"/>
              <a:t>Pilot tested part of the tools </a:t>
            </a:r>
            <a:r>
              <a:rPr lang="en-US" dirty="0"/>
              <a:t>in one class of secondary students</a:t>
            </a:r>
            <a:endParaRPr lang="en-US" sz="3200" dirty="0"/>
          </a:p>
          <a:p>
            <a:pPr lvl="0" algn="just"/>
            <a:endParaRPr lang="el-GR" dirty="0">
              <a:solidFill>
                <a:srgbClr val="0000FF"/>
              </a:solidFill>
            </a:endParaRPr>
          </a:p>
          <a:p>
            <a:pPr marL="0" indent="0" algn="just">
              <a:buNone/>
            </a:pPr>
            <a:r>
              <a:rPr lang="el-GR" dirty="0">
                <a:solidFill>
                  <a:srgbClr val="FF0000"/>
                </a:solidFill>
              </a:rPr>
              <a:t>  </a:t>
            </a:r>
            <a:endParaRPr lang="en-US" dirty="0">
              <a:solidFill>
                <a:srgbClr val="FF0000"/>
              </a:solidFill>
            </a:endParaRPr>
          </a:p>
          <a:p>
            <a:pPr lvl="0" algn="just"/>
            <a:endParaRPr lang="en-US" dirty="0">
              <a:solidFill>
                <a:srgbClr val="0000FF"/>
              </a:solidFill>
            </a:endParaRPr>
          </a:p>
          <a:p>
            <a:pPr algn="just"/>
            <a:endParaRPr lang="en-US" dirty="0"/>
          </a:p>
          <a:p>
            <a:pPr algn="just"/>
            <a:endParaRPr lang="en-US" dirty="0"/>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112427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067"/>
            <a:ext cx="8229600" cy="1143000"/>
          </a:xfrm>
        </p:spPr>
        <p:txBody>
          <a:bodyPr>
            <a:normAutofit/>
          </a:bodyPr>
          <a:lstStyle/>
          <a:p>
            <a:r>
              <a:rPr lang="en-US" sz="3600" b="1" dirty="0"/>
              <a:t>A.2 Preparation of Student - Tools</a:t>
            </a:r>
          </a:p>
        </p:txBody>
      </p:sp>
      <p:sp>
        <p:nvSpPr>
          <p:cNvPr id="3" name="Content Placeholder 2"/>
          <p:cNvSpPr>
            <a:spLocks noGrp="1"/>
          </p:cNvSpPr>
          <p:nvPr>
            <p:ph idx="1"/>
          </p:nvPr>
        </p:nvSpPr>
        <p:spPr>
          <a:xfrm>
            <a:off x="457199" y="1065125"/>
            <a:ext cx="8229601" cy="5291225"/>
          </a:xfrm>
        </p:spPr>
        <p:txBody>
          <a:bodyPr>
            <a:normAutofit fontScale="70000" lnSpcReduction="20000"/>
          </a:bodyPr>
          <a:lstStyle/>
          <a:p>
            <a:pPr marL="0" indent="0" algn="just">
              <a:buNone/>
            </a:pPr>
            <a:r>
              <a:rPr lang="en-US" sz="3600" b="1" dirty="0">
                <a:solidFill>
                  <a:srgbClr val="008000"/>
                </a:solidFill>
              </a:rPr>
              <a:t>University of </a:t>
            </a:r>
            <a:r>
              <a:rPr lang="en-US" sz="3600" b="1" dirty="0" err="1">
                <a:solidFill>
                  <a:srgbClr val="008000"/>
                </a:solidFill>
              </a:rPr>
              <a:t>Ioannina</a:t>
            </a:r>
            <a:endParaRPr lang="el-GR" sz="3600" dirty="0">
              <a:solidFill>
                <a:srgbClr val="008000"/>
              </a:solidFill>
            </a:endParaRPr>
          </a:p>
          <a:p>
            <a:pPr lvl="0" algn="just">
              <a:buFont typeface="Courier New"/>
              <a:buChar char="o"/>
            </a:pPr>
            <a:r>
              <a:rPr lang="en-US" sz="2800" dirty="0"/>
              <a:t>Selected and adapted a battery of three tasks to assess students’ “theory of mind”</a:t>
            </a:r>
            <a:r>
              <a:rPr lang="el-GR" sz="2800" dirty="0"/>
              <a:t> (</a:t>
            </a:r>
            <a:r>
              <a:rPr lang="en-US" sz="2800" dirty="0"/>
              <a:t>for the pre, post and the follow up phase of the intervention).  [to be used by all partners]</a:t>
            </a:r>
          </a:p>
          <a:p>
            <a:pPr lvl="0" algn="just">
              <a:buFont typeface="Courier New"/>
              <a:buChar char="o"/>
            </a:pPr>
            <a:endParaRPr lang="en-US" sz="2600" dirty="0"/>
          </a:p>
          <a:p>
            <a:pPr lvl="0" algn="just">
              <a:buFont typeface="Courier New"/>
              <a:buChar char="o"/>
            </a:pPr>
            <a:r>
              <a:rPr lang="en-US" sz="2800" dirty="0"/>
              <a:t>Theory of mind tasks are targeting children’s: </a:t>
            </a:r>
          </a:p>
          <a:p>
            <a:pPr marL="363538" indent="-363538">
              <a:buFont typeface="+mj-lt"/>
              <a:buAutoNum type="romanLcPeriod"/>
            </a:pPr>
            <a:r>
              <a:rPr lang="en-US" sz="2800" b="1" dirty="0"/>
              <a:t>understanding of the intentions and beliefs </a:t>
            </a:r>
            <a:r>
              <a:rPr lang="en-US" sz="2800" dirty="0"/>
              <a:t>underlying different figures of speech (six stories)</a:t>
            </a:r>
          </a:p>
          <a:p>
            <a:pPr marL="363538" indent="-363538" algn="just">
              <a:buFont typeface="+mj-lt"/>
              <a:buAutoNum type="romanLcPeriod"/>
            </a:pPr>
            <a:r>
              <a:rPr lang="en-US" sz="2800" b="1" dirty="0"/>
              <a:t>third-order order false belief understanding </a:t>
            </a:r>
            <a:r>
              <a:rPr lang="en-US" sz="2800" dirty="0"/>
              <a:t>(two stories)</a:t>
            </a:r>
          </a:p>
          <a:p>
            <a:pPr marL="363538" indent="-363538">
              <a:buFont typeface="+mj-lt"/>
              <a:buAutoNum type="romanLcPeriod"/>
            </a:pPr>
            <a:r>
              <a:rPr lang="en-US" sz="2800" dirty="0"/>
              <a:t> </a:t>
            </a:r>
            <a:r>
              <a:rPr lang="en-US" sz="2800" b="1" dirty="0"/>
              <a:t>children’s ability to recognize complex mental and emotional states </a:t>
            </a:r>
            <a:r>
              <a:rPr lang="en-US" sz="2800" dirty="0"/>
              <a:t>based on photographs’ of people’s eyes (picture task). </a:t>
            </a:r>
          </a:p>
          <a:p>
            <a:pPr lvl="0" algn="just">
              <a:buFont typeface="Courier New"/>
              <a:buChar char="o"/>
            </a:pPr>
            <a:endParaRPr lang="en-US" sz="2600" dirty="0"/>
          </a:p>
          <a:p>
            <a:pPr lvl="0" algn="just">
              <a:buFont typeface="Courier New"/>
              <a:buChar char="o"/>
            </a:pPr>
            <a:r>
              <a:rPr lang="en-US" sz="2800" b="1" dirty="0"/>
              <a:t>Prepared the scoring criteria </a:t>
            </a:r>
            <a:r>
              <a:rPr lang="en-US" sz="2800" dirty="0"/>
              <a:t>to be used by all PRO-ME-</a:t>
            </a:r>
            <a:r>
              <a:rPr lang="en-US" sz="2800" dirty="0" err="1"/>
              <a:t>ToM</a:t>
            </a:r>
            <a:r>
              <a:rPr lang="en-US" sz="2800" dirty="0"/>
              <a:t> partners to score child participants’ responses in all theory of mind tasks </a:t>
            </a:r>
          </a:p>
          <a:p>
            <a:pPr algn="just">
              <a:buFont typeface="Courier New"/>
              <a:buChar char="o"/>
            </a:pPr>
            <a:r>
              <a:rPr lang="en-US" sz="2800" b="1" dirty="0"/>
              <a:t>Translated all child measures in Greek </a:t>
            </a:r>
            <a:r>
              <a:rPr lang="en-US" sz="2800" dirty="0"/>
              <a:t>[to be used by the Greek and Cypriot partners]</a:t>
            </a:r>
          </a:p>
          <a:p>
            <a:pPr algn="just">
              <a:buFont typeface="Courier New"/>
              <a:buChar char="o"/>
            </a:pPr>
            <a:r>
              <a:rPr lang="en-US" sz="2800" b="1" dirty="0"/>
              <a:t>Pilot tested part of the tools </a:t>
            </a:r>
            <a:r>
              <a:rPr lang="en-US" sz="2800" dirty="0"/>
              <a:t>in one class of secondary students</a:t>
            </a:r>
          </a:p>
          <a:p>
            <a:pPr lvl="0" algn="just">
              <a:buFont typeface="Courier New"/>
              <a:buChar char="o"/>
            </a:pPr>
            <a:endParaRPr lang="en-US" sz="2600" dirty="0"/>
          </a:p>
          <a:p>
            <a:pPr algn="just"/>
            <a:endParaRPr lang="en-US" sz="2600" dirty="0"/>
          </a:p>
        </p:txBody>
      </p:sp>
      <p:sp>
        <p:nvSpPr>
          <p:cNvPr id="5" name="Footer Placeholder 4"/>
          <p:cNvSpPr>
            <a:spLocks noGrp="1"/>
          </p:cNvSpPr>
          <p:nvPr>
            <p:ph type="ftr" sz="quarter" idx="11"/>
          </p:nvPr>
        </p:nvSpPr>
        <p:spPr/>
        <p:txBody>
          <a:bodyPr/>
          <a:lstStyle/>
          <a:p>
            <a:r>
              <a:rPr lang="en-US"/>
              <a:t>PRO-ME-TOM Greece</a:t>
            </a:r>
          </a:p>
        </p:txBody>
      </p:sp>
    </p:spTree>
    <p:extLst>
      <p:ext uri="{BB962C8B-B14F-4D97-AF65-F5344CB8AC3E}">
        <p14:creationId xmlns:p14="http://schemas.microsoft.com/office/powerpoint/2010/main" val="2275079388"/>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811</TotalTime>
  <Words>2192</Words>
  <Application>Microsoft Office PowerPoint</Application>
  <PresentationFormat>Προβολή στην οθόνη (4:3)</PresentationFormat>
  <Paragraphs>233</Paragraphs>
  <Slides>25</Slides>
  <Notes>2</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25</vt:i4>
      </vt:variant>
    </vt:vector>
  </HeadingPairs>
  <TitlesOfParts>
    <vt:vector size="34" baseType="lpstr">
      <vt:lpstr>Arial</vt:lpstr>
      <vt:lpstr>Calibri</vt:lpstr>
      <vt:lpstr>Cambria</vt:lpstr>
      <vt:lpstr>Congenial</vt:lpstr>
      <vt:lpstr>Courier New</vt:lpstr>
      <vt:lpstr>Tahoma</vt:lpstr>
      <vt:lpstr>Times New Roman</vt:lpstr>
      <vt:lpstr>Wingdings</vt:lpstr>
      <vt:lpstr>Default Theme</vt:lpstr>
      <vt:lpstr>PRO-ME-ToM - Greece  Project Coordinators </vt:lpstr>
      <vt:lpstr>Παρουσίαση του PowerPoint</vt:lpstr>
      <vt:lpstr>Παρουσίαση του PowerPoint</vt:lpstr>
      <vt:lpstr>Activities that have been completed  between  September 2022 - September 2023</vt:lpstr>
      <vt:lpstr>A. Preparation of the PRO-ME-ToM’s Tools University of Ioannina &amp; Aristotle University of Thessaloniki </vt:lpstr>
      <vt:lpstr>A.1 Preparation of Teacher - Tools</vt:lpstr>
      <vt:lpstr>A.1 Preparation of Teacher - Tools  </vt:lpstr>
      <vt:lpstr>A.2 Preparation of Student - Tools</vt:lpstr>
      <vt:lpstr>A.2 Preparation of Student - Tools</vt:lpstr>
      <vt:lpstr>A.3 Questionnaires - Google form preparation</vt:lpstr>
      <vt:lpstr>B. Preparation of the PRO-ME-ToM’s Intervention Program</vt:lpstr>
      <vt:lpstr>C. Implementation of the Intervention</vt:lpstr>
      <vt:lpstr>C.1 Before the Implementation –  Ethics Committees Applications</vt:lpstr>
      <vt:lpstr>C.1 Before the Implementation – Open call – Invitation for teachers to participate in the program</vt:lpstr>
      <vt:lpstr>Teacher Participants in the Greek Intervention program</vt:lpstr>
      <vt:lpstr>C.2 During the implementation </vt:lpstr>
      <vt:lpstr>C.3 After the implementation </vt:lpstr>
      <vt:lpstr>D. Other Activities with the project’s partners </vt:lpstr>
      <vt:lpstr>D.1 PRO-ME-ToM’s Website Development </vt:lpstr>
      <vt:lpstr>D.2 Preparation of the first PRO-ME-ToM paper</vt:lpstr>
      <vt:lpstr>D.3 Preparation of a Conference presentation</vt:lpstr>
      <vt:lpstr>D.4 Presentations in Partner - Meetings</vt:lpstr>
      <vt:lpstr>D.4 Presentations in Partner - Meetings</vt:lpstr>
      <vt:lpstr>Next steps</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PRO-ME-ToM  Erarmus+ Project</dc:title>
  <dc:creator>SCOOBY</dc:creator>
  <cp:lastModifiedBy>Panagiota Metallidou</cp:lastModifiedBy>
  <cp:revision>42</cp:revision>
  <dcterms:created xsi:type="dcterms:W3CDTF">2023-08-29T12:30:58Z</dcterms:created>
  <dcterms:modified xsi:type="dcterms:W3CDTF">2023-09-04T12:02:01Z</dcterms:modified>
</cp:coreProperties>
</file>